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41"/>
  </p:notesMasterIdLst>
  <p:sldIdLst>
    <p:sldId id="256" r:id="rId4"/>
    <p:sldId id="1673" r:id="rId5"/>
    <p:sldId id="1670" r:id="rId6"/>
    <p:sldId id="1566" r:id="rId7"/>
    <p:sldId id="1565" r:id="rId8"/>
    <p:sldId id="1570" r:id="rId9"/>
    <p:sldId id="1572" r:id="rId10"/>
    <p:sldId id="1573" r:id="rId11"/>
    <p:sldId id="1574" r:id="rId12"/>
    <p:sldId id="1578" r:id="rId13"/>
    <p:sldId id="1584" r:id="rId14"/>
    <p:sldId id="1580" r:id="rId15"/>
    <p:sldId id="1663" r:id="rId16"/>
    <p:sldId id="1610" r:id="rId17"/>
    <p:sldId id="1701" r:id="rId18"/>
    <p:sldId id="1695" r:id="rId19"/>
    <p:sldId id="1675" r:id="rId20"/>
    <p:sldId id="1684" r:id="rId21"/>
    <p:sldId id="1691" r:id="rId22"/>
    <p:sldId id="1696" r:id="rId23"/>
    <p:sldId id="1697" r:id="rId24"/>
    <p:sldId id="1708" r:id="rId25"/>
    <p:sldId id="1715" r:id="rId26"/>
    <p:sldId id="1706" r:id="rId27"/>
    <p:sldId id="1709" r:id="rId28"/>
    <p:sldId id="1710" r:id="rId29"/>
    <p:sldId id="1719" r:id="rId30"/>
    <p:sldId id="1705" r:id="rId31"/>
    <p:sldId id="1711" r:id="rId32"/>
    <p:sldId id="1713" r:id="rId33"/>
    <p:sldId id="1717" r:id="rId34"/>
    <p:sldId id="1718" r:id="rId35"/>
    <p:sldId id="1720" r:id="rId36"/>
    <p:sldId id="1721" r:id="rId37"/>
    <p:sldId id="1722" r:id="rId38"/>
    <p:sldId id="1702" r:id="rId39"/>
    <p:sldId id="169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a:srgbClr val="846C28"/>
    <a:srgbClr val="008E40"/>
    <a:srgbClr val="007A37"/>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p:cViewPr varScale="1">
        <p:scale>
          <a:sx n="104" d="100"/>
          <a:sy n="104" d="100"/>
        </p:scale>
        <p:origin x="294"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1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solidFill>
                <a:schemeClr val="bg1">
                  <a:lumMod val="50000"/>
                </a:schemeClr>
              </a:solidFill>
            </a:rPr>
            <a:t>Process</a:t>
          </a:r>
        </a:p>
      </dgm:t>
    </dgm:pt>
    <dgm:pt modelId="{930E756B-D5D6-411D-BC46-D22B6342ABF2}" type="parTrans" cxnId="{5F29B278-CAD6-46F3-BF89-038C8CFFD7D7}">
      <dgm:prSet/>
      <dgm:spPr/>
      <dgm:t>
        <a:bodyPr/>
        <a:lstStyle/>
        <a:p>
          <a:endParaRPr lang="en-US">
            <a:solidFill>
              <a:schemeClr val="bg1">
                <a:lumMod val="50000"/>
              </a:schemeClr>
            </a:solidFill>
          </a:endParaRPr>
        </a:p>
      </dgm:t>
    </dgm:pt>
    <dgm:pt modelId="{CDBA75CD-82CE-4456-9A4E-80EBB589F3C2}" type="sibTrans" cxnId="{5F29B278-CAD6-46F3-BF89-038C8CFFD7D7}">
      <dgm:prSet/>
      <dgm:spPr/>
      <dgm:t>
        <a:bodyPr/>
        <a:lstStyle/>
        <a:p>
          <a:endParaRPr lang="en-US">
            <a:solidFill>
              <a:schemeClr val="bg1">
                <a:lumMod val="50000"/>
              </a:schemeClr>
            </a:solidFill>
          </a:endParaRPr>
        </a:p>
      </dgm:t>
    </dgm:pt>
    <dgm:pt modelId="{176E799F-F598-4719-BED5-479F6B8CF59D}">
      <dgm:prSet phldrT="[Text]"/>
      <dgm:spPr/>
      <dgm:t>
        <a:bodyPr/>
        <a:lstStyle/>
        <a:p>
          <a:r>
            <a:rPr lang="en-US" dirty="0">
              <a:solidFill>
                <a:schemeClr val="bg1">
                  <a:lumMod val="50000"/>
                </a:schemeClr>
              </a:solidFill>
            </a:rPr>
            <a:t>Tools (algos, IDEs, workbench)</a:t>
          </a:r>
        </a:p>
      </dgm:t>
    </dgm:pt>
    <dgm:pt modelId="{24666467-9031-49E3-AD9F-0910E3BCFBE1}" type="parTrans" cxnId="{84238A4A-0232-4332-BF3D-64FA4D7EEF5A}">
      <dgm:prSet/>
      <dgm:spPr/>
      <dgm:t>
        <a:bodyPr/>
        <a:lstStyle/>
        <a:p>
          <a:endParaRPr lang="en-US">
            <a:solidFill>
              <a:schemeClr val="bg1">
                <a:lumMod val="50000"/>
              </a:schemeClr>
            </a:solidFill>
          </a:endParaRPr>
        </a:p>
      </dgm:t>
    </dgm:pt>
    <dgm:pt modelId="{BB3B99E7-1525-4990-B5FD-BD19D8F3EA3D}" type="sibTrans" cxnId="{84238A4A-0232-4332-BF3D-64FA4D7EEF5A}">
      <dgm:prSet/>
      <dgm:spPr/>
      <dgm:t>
        <a:bodyPr/>
        <a:lstStyle/>
        <a:p>
          <a:endParaRPr lang="en-US">
            <a:solidFill>
              <a:schemeClr val="bg1">
                <a:lumMod val="50000"/>
              </a:schemeClr>
            </a:solidFill>
          </a:endParaRPr>
        </a:p>
      </dgm:t>
    </dgm:pt>
    <dgm:pt modelId="{03F82801-1A3A-4B76-B817-5AFF5B29342B}">
      <dgm:prSet phldrT="[Text]"/>
      <dgm:spPr/>
      <dgm:t>
        <a:bodyPr/>
        <a:lstStyle/>
        <a:p>
          <a:r>
            <a:rPr lang="en-US" dirty="0">
              <a:solidFill>
                <a:schemeClr val="bg1">
                  <a:lumMod val="50000"/>
                </a:schemeClr>
              </a:solidFill>
            </a:rPr>
            <a:t>Platform (compute, storage, ...)</a:t>
          </a:r>
        </a:p>
      </dgm:t>
    </dgm:pt>
    <dgm:pt modelId="{4389008B-06F0-4649-A57F-5665EE1C3AB1}" type="parTrans" cxnId="{D8C66947-9127-49A7-9C76-F593557004AB}">
      <dgm:prSet/>
      <dgm:spPr/>
      <dgm:t>
        <a:bodyPr/>
        <a:lstStyle/>
        <a:p>
          <a:endParaRPr lang="en-US">
            <a:solidFill>
              <a:schemeClr val="bg1">
                <a:lumMod val="50000"/>
              </a:schemeClr>
            </a:solidFill>
          </a:endParaRPr>
        </a:p>
      </dgm:t>
    </dgm:pt>
    <dgm:pt modelId="{E701C894-6E88-4407-8FDD-655D3C184F60}" type="sibTrans" cxnId="{D8C66947-9127-49A7-9C76-F593557004AB}">
      <dgm:prSet/>
      <dgm:spPr/>
      <dgm:t>
        <a:bodyPr/>
        <a:lstStyle/>
        <a:p>
          <a:endParaRPr lang="en-US">
            <a:solidFill>
              <a:schemeClr val="bg1">
                <a:lumMod val="50000"/>
              </a:schemeClr>
            </a:solidFill>
          </a:endParaRPr>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200" dirty="0">
              <a:latin typeface="+mj-lt"/>
            </a:rPr>
            <a:t>Organization</a:t>
          </a:r>
        </a:p>
      </dgm:t>
    </dgm:pt>
    <dgm:pt modelId="{33651C6C-422D-4A35-9D97-74909E3A608D}" type="parTrans" cxnId="{DA88983C-9501-43A6-ABCD-68E210B42F5C}">
      <dgm:prSet/>
      <dgm:spPr/>
      <dgm:t>
        <a:bodyPr/>
        <a:lstStyle/>
        <a:p>
          <a:endParaRPr lang="en-US" sz="12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2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200" dirty="0">
              <a:latin typeface="+mj-lt"/>
            </a:rPr>
            <a:t>Collaboration</a:t>
          </a:r>
        </a:p>
      </dgm:t>
    </dgm:pt>
    <dgm:pt modelId="{2E249499-19BC-466F-A5EB-0D64CF50EF6F}" type="parTrans" cxnId="{C9BE5EC1-5ED2-4C09-8E24-BB05BE6301F0}">
      <dgm:prSet/>
      <dgm:spPr/>
      <dgm:t>
        <a:bodyPr/>
        <a:lstStyle/>
        <a:p>
          <a:endParaRPr lang="en-US" sz="12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2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200" dirty="0">
              <a:latin typeface="+mj-lt"/>
            </a:rPr>
            <a:t>Quality</a:t>
          </a:r>
        </a:p>
      </dgm:t>
    </dgm:pt>
    <dgm:pt modelId="{D707E314-2EA5-426E-A930-4018C5802B87}" type="parTrans" cxnId="{C4C3FD49-6836-4B36-B68C-05AF783BBF9A}">
      <dgm:prSet/>
      <dgm:spPr/>
      <dgm:t>
        <a:bodyPr/>
        <a:lstStyle/>
        <a:p>
          <a:endParaRPr lang="en-US" sz="12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2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200" dirty="0">
              <a:latin typeface="+mj-lt"/>
            </a:rPr>
            <a:t>Knowledge Accumulation</a:t>
          </a:r>
        </a:p>
      </dgm:t>
    </dgm:pt>
    <dgm:pt modelId="{F8875274-7E14-4D12-AB9C-BD4D92163BBE}" type="parTrans" cxnId="{0C770BE7-6A7C-40F7-9F82-0D637F6D068C}">
      <dgm:prSet/>
      <dgm:spPr/>
      <dgm:t>
        <a:bodyPr/>
        <a:lstStyle/>
        <a:p>
          <a:endParaRPr lang="en-US" sz="12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2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200" dirty="0">
              <a:latin typeface="+mj-lt"/>
            </a:rPr>
            <a:t>Agility</a:t>
          </a:r>
        </a:p>
      </dgm:t>
    </dgm:pt>
    <dgm:pt modelId="{CFBB0A84-110D-46E5-B6A4-D21F3C128596}" type="parTrans" cxnId="{259C7B72-A0FC-4F51-995D-DEFFAED64F09}">
      <dgm:prSet/>
      <dgm:spPr/>
      <dgm:t>
        <a:bodyPr/>
        <a:lstStyle/>
        <a:p>
          <a:endParaRPr lang="en-US" sz="12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2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023309" y="226623"/>
          <a:ext cx="2761772" cy="2761772"/>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Process</a:t>
          </a:r>
        </a:p>
      </dsp:txBody>
      <dsp:txXfrm>
        <a:off x="2524858" y="736235"/>
        <a:ext cx="937029" cy="920590"/>
      </dsp:txXfrm>
    </dsp:sp>
    <dsp:sp modelId="{F6ED2263-C625-43D7-B47A-FC04E8A76877}">
      <dsp:nvSpPr>
        <dsp:cNvPr id="0" name=""/>
        <dsp:cNvSpPr/>
      </dsp:nvSpPr>
      <dsp:spPr>
        <a:xfrm>
          <a:off x="867441" y="304123"/>
          <a:ext cx="2761772" cy="2761772"/>
        </a:xfrm>
        <a:prstGeom prst="pie">
          <a:avLst>
            <a:gd name="adj1" fmla="val 1800000"/>
            <a:gd name="adj2" fmla="val 9000000"/>
          </a:avLst>
        </a:prstGeom>
        <a:solidFill>
          <a:schemeClr val="accent4">
            <a:hueOff val="-5801646"/>
            <a:satOff val="-50000"/>
            <a:lumOff val="1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Tools (algos, IDEs, workbench)</a:t>
          </a:r>
        </a:p>
      </dsp:txBody>
      <dsp:txXfrm>
        <a:off x="1623641" y="2046670"/>
        <a:ext cx="1249373" cy="854834"/>
      </dsp:txXfrm>
    </dsp:sp>
    <dsp:sp modelId="{7CDA394A-3733-4484-A137-E3868D695785}">
      <dsp:nvSpPr>
        <dsp:cNvPr id="0" name=""/>
        <dsp:cNvSpPr/>
      </dsp:nvSpPr>
      <dsp:spPr>
        <a:xfrm>
          <a:off x="867441" y="304123"/>
          <a:ext cx="2761772" cy="2761772"/>
        </a:xfrm>
        <a:prstGeom prst="pie">
          <a:avLst>
            <a:gd name="adj1" fmla="val 9000000"/>
            <a:gd name="adj2" fmla="val 16200000"/>
          </a:avLst>
        </a:prstGeom>
        <a:solidFill>
          <a:schemeClr val="accent4">
            <a:hueOff val="-11603293"/>
            <a:satOff val="-100000"/>
            <a:lumOff val="3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lumMod val="50000"/>
                </a:schemeClr>
              </a:solidFill>
            </a:rPr>
            <a:t>Platform (compute, storage, ...)</a:t>
          </a:r>
        </a:p>
      </dsp:txBody>
      <dsp:txXfrm>
        <a:off x="1163345" y="846614"/>
        <a:ext cx="937029" cy="920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3762793" y="-577991"/>
          <a:ext cx="4485004" cy="4485004"/>
        </a:xfrm>
        <a:prstGeom prst="blockArc">
          <a:avLst>
            <a:gd name="adj1" fmla="val 18900000"/>
            <a:gd name="adj2" fmla="val 2700000"/>
            <a:gd name="adj3" fmla="val 482"/>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316621" y="207997"/>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Organization</a:t>
          </a:r>
        </a:p>
      </dsp:txBody>
      <dsp:txXfrm>
        <a:off x="316621" y="207997"/>
        <a:ext cx="2497153" cy="416260"/>
      </dsp:txXfrm>
    </dsp:sp>
    <dsp:sp modelId="{240EC60C-62E5-40AA-B5AD-062BB47C7673}">
      <dsp:nvSpPr>
        <dsp:cNvPr id="0" name=""/>
        <dsp:cNvSpPr/>
      </dsp:nvSpPr>
      <dsp:spPr>
        <a:xfrm>
          <a:off x="56458" y="155964"/>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614901" y="832188"/>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Collaboration</a:t>
          </a:r>
        </a:p>
      </dsp:txBody>
      <dsp:txXfrm>
        <a:off x="614901" y="832188"/>
        <a:ext cx="2198873" cy="416260"/>
      </dsp:txXfrm>
    </dsp:sp>
    <dsp:sp modelId="{E48CAF78-AD1B-4DDD-8AFD-3F5F4F4C8A31}">
      <dsp:nvSpPr>
        <dsp:cNvPr id="0" name=""/>
        <dsp:cNvSpPr/>
      </dsp:nvSpPr>
      <dsp:spPr>
        <a:xfrm>
          <a:off x="354739" y="780156"/>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706450" y="1456380"/>
          <a:ext cx="2107325"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Quality</a:t>
          </a:r>
        </a:p>
      </dsp:txBody>
      <dsp:txXfrm>
        <a:off x="706450" y="1456380"/>
        <a:ext cx="2107325" cy="416260"/>
      </dsp:txXfrm>
    </dsp:sp>
    <dsp:sp modelId="{BF165C5B-138D-4313-A010-4D87B469302B}">
      <dsp:nvSpPr>
        <dsp:cNvPr id="0" name=""/>
        <dsp:cNvSpPr/>
      </dsp:nvSpPr>
      <dsp:spPr>
        <a:xfrm>
          <a:off x="446287" y="1404347"/>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614901" y="2080571"/>
          <a:ext cx="219887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Knowledge Accumulation</a:t>
          </a:r>
        </a:p>
      </dsp:txBody>
      <dsp:txXfrm>
        <a:off x="614901" y="2080571"/>
        <a:ext cx="2198873" cy="416260"/>
      </dsp:txXfrm>
    </dsp:sp>
    <dsp:sp modelId="{91FC7AF5-EB1D-4C2A-8BA9-136E6BE1B381}">
      <dsp:nvSpPr>
        <dsp:cNvPr id="0" name=""/>
        <dsp:cNvSpPr/>
      </dsp:nvSpPr>
      <dsp:spPr>
        <a:xfrm>
          <a:off x="354739" y="2028538"/>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316621" y="2704762"/>
          <a:ext cx="2497153" cy="416260"/>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40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j-lt"/>
            </a:rPr>
            <a:t>Agility</a:t>
          </a:r>
        </a:p>
      </dsp:txBody>
      <dsp:txXfrm>
        <a:off x="316621" y="2704762"/>
        <a:ext cx="2497153" cy="416260"/>
      </dsp:txXfrm>
    </dsp:sp>
    <dsp:sp modelId="{C878AEDF-F517-47BB-B4A7-FD2C24015AC6}">
      <dsp:nvSpPr>
        <dsp:cNvPr id="0" name=""/>
        <dsp:cNvSpPr/>
      </dsp:nvSpPr>
      <dsp:spPr>
        <a:xfrm>
          <a:off x="56458" y="2652730"/>
          <a:ext cx="520325" cy="52032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121AE-9C4B-455E-888D-F64DA3BD8532}" type="datetimeFigureOut">
              <a:rPr lang="en-US" smtClean="0"/>
              <a:t>4/21/2018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60BF5-1C76-43AF-BFB9-473BFAB36F01}" type="slidenum">
              <a:rPr lang="en-US" smtClean="0"/>
              <a:t>‹#›</a:t>
            </a:fld>
            <a:endParaRPr lang="en-US" dirty="0"/>
          </a:p>
        </p:txBody>
      </p:sp>
    </p:spTree>
    <p:extLst>
      <p:ext uri="{BB962C8B-B14F-4D97-AF65-F5344CB8AC3E}">
        <p14:creationId xmlns:p14="http://schemas.microsoft.com/office/powerpoint/2010/main" val="358322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74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37F3FE6-6118-41D7-9938-DA47AE7F7772}"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8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5B312F-BB93-41C3-81C7-135A184CA582}"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92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75" y="720725"/>
            <a:ext cx="244792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52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41A46D-AFC7-494C-ACFC-6A783FFBE989}"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6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0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340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100473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04735"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04735"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0047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04735"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986002">
              <a:lnSpc>
                <a:spcPct val="100000"/>
              </a:lnSpc>
              <a:spcAft>
                <a:spcPts val="0"/>
              </a:spcAft>
              <a:defRPr/>
            </a:pPr>
            <a:r>
              <a:rPr lang="en-US" sz="1900" dirty="0">
                <a:solidFill>
                  <a:srgbClr val="FFFFFF"/>
                </a:solidFill>
                <a:latin typeface="Segoe UI Light"/>
              </a:rPr>
              <a:t>Docker container based deployment allows:</a:t>
            </a:r>
          </a:p>
          <a:p>
            <a:pPr marL="493001" lvl="1" indent="0" defTabSz="986002">
              <a:lnSpc>
                <a:spcPct val="100000"/>
              </a:lnSpc>
              <a:spcAft>
                <a:spcPts val="0"/>
              </a:spcAft>
              <a:buNone/>
              <a:defRPr/>
            </a:pPr>
            <a:r>
              <a:rPr lang="en-US" sz="1700" dirty="0">
                <a:solidFill>
                  <a:srgbClr val="FFFFFF"/>
                </a:solidFill>
                <a:latin typeface="Segoe UI Light"/>
              </a:rPr>
              <a:t>Single node deployment (cloud/on prem)</a:t>
            </a:r>
          </a:p>
          <a:p>
            <a:pPr marL="493001" lvl="1" indent="0" defTabSz="986002">
              <a:lnSpc>
                <a:spcPct val="100000"/>
              </a:lnSpc>
              <a:spcAft>
                <a:spcPts val="0"/>
              </a:spcAft>
              <a:buNone/>
              <a:defRPr/>
            </a:pPr>
            <a:r>
              <a:rPr lang="en-US" sz="1700" dirty="0">
                <a:solidFill>
                  <a:srgbClr val="FFFFFF"/>
                </a:solidFill>
                <a:latin typeface="Segoe UI Light"/>
              </a:rPr>
              <a:t>Clustered deployments via Azure Container Service </a:t>
            </a:r>
          </a:p>
          <a:p>
            <a:pPr marL="986002" lvl="2" indent="0" defTabSz="986002">
              <a:lnSpc>
                <a:spcPct val="100000"/>
              </a:lnSpc>
              <a:spcAft>
                <a:spcPts val="0"/>
              </a:spcAft>
              <a:buNone/>
              <a:defRPr/>
            </a:pPr>
            <a:r>
              <a:rPr lang="en-US" sz="1500" dirty="0">
                <a:solidFill>
                  <a:srgbClr val="FFFFFF"/>
                </a:solidFill>
                <a:latin typeface="Segoe UI Light"/>
              </a:rPr>
              <a:t>public preview target of 10k RPS on ACS cluster configuration</a:t>
            </a:r>
          </a:p>
          <a:p>
            <a:pPr marL="986002" lvl="2" indent="0" defTabSz="986002">
              <a:lnSpc>
                <a:spcPct val="100000"/>
              </a:lnSpc>
              <a:spcAft>
                <a:spcPts val="0"/>
              </a:spcAft>
              <a:buNone/>
              <a:defRPr/>
            </a:pPr>
            <a:r>
              <a:rPr lang="en-US" sz="1500" dirty="0">
                <a:solidFill>
                  <a:srgbClr val="FFFFFF"/>
                </a:solidFill>
                <a:latin typeface="Segoe UI Light"/>
              </a:rPr>
              <a:t>Currently have published models (via TLC) with &lt;10ms latency</a:t>
            </a:r>
          </a:p>
          <a:p>
            <a:pPr marL="493001" lvl="1" indent="0" defTabSz="986002">
              <a:lnSpc>
                <a:spcPct val="100000"/>
              </a:lnSpc>
              <a:spcAft>
                <a:spcPts val="0"/>
              </a:spcAft>
              <a:buNone/>
              <a:defRPr/>
            </a:pPr>
            <a:r>
              <a:rPr lang="en-US" sz="1700" dirty="0">
                <a:solidFill>
                  <a:srgbClr val="FFFFFF"/>
                </a:solidFill>
                <a:latin typeface="Segoe UI Light"/>
              </a:rPr>
              <a:t>Edge deployment via Azure IOT Edge </a:t>
            </a:r>
          </a:p>
          <a:p>
            <a:pPr marL="493001" lvl="1" indent="0" defTabSz="986002">
              <a:lnSpc>
                <a:spcPct val="100000"/>
              </a:lnSpc>
              <a:spcAft>
                <a:spcPts val="0"/>
              </a:spcAft>
              <a:buNone/>
              <a:defRPr/>
            </a:pPr>
            <a:r>
              <a:rPr lang="en-US" sz="1700" dirty="0">
                <a:solidFill>
                  <a:srgbClr val="FFFFFF"/>
                </a:solidFill>
                <a:latin typeface="Segoe UI Light"/>
              </a:rPr>
              <a:t>Microsoft ML Server on-premises</a:t>
            </a:r>
          </a:p>
          <a:p>
            <a:endParaRPr lang="en-US" dirty="0"/>
          </a:p>
          <a:p>
            <a:pPr defTabSz="986002">
              <a:lnSpc>
                <a:spcPct val="100000"/>
              </a:lnSpc>
              <a:spcAft>
                <a:spcPts val="0"/>
              </a:spcAft>
              <a:defRPr/>
            </a:pPr>
            <a:r>
              <a:rPr lang="en-US" sz="1900" dirty="0">
                <a:solidFill>
                  <a:srgbClr val="FFFFFF"/>
                </a:solidFill>
                <a:latin typeface="Segoe UI Light"/>
              </a:rPr>
              <a:t>Other deployment options</a:t>
            </a:r>
          </a:p>
          <a:p>
            <a:pPr marL="493001" lvl="1" indent="0" defTabSz="986002">
              <a:lnSpc>
                <a:spcPct val="100000"/>
              </a:lnSpc>
              <a:spcAft>
                <a:spcPts val="0"/>
              </a:spcAft>
              <a:buNone/>
              <a:defRPr/>
            </a:pPr>
            <a:r>
              <a:rPr lang="en-US" sz="1700" dirty="0">
                <a:solidFill>
                  <a:srgbClr val="FFFFFF"/>
                </a:solidFill>
                <a:latin typeface="Segoe UI Light"/>
              </a:rPr>
              <a:t>Spark clusters</a:t>
            </a:r>
          </a:p>
          <a:p>
            <a:pPr marL="493001" lvl="1" indent="0" defTabSz="986002">
              <a:lnSpc>
                <a:spcPct val="100000"/>
              </a:lnSpc>
              <a:spcAft>
                <a:spcPts val="0"/>
              </a:spcAft>
              <a:buNone/>
              <a:defRPr/>
            </a:pPr>
            <a:r>
              <a:rPr lang="en-US" sz="1700" dirty="0">
                <a:solidFill>
                  <a:srgbClr val="FFFFFF"/>
                </a:solidFill>
                <a:latin typeface="Segoe UI Light"/>
              </a:rPr>
              <a:t>Data engines:</a:t>
            </a:r>
          </a:p>
          <a:p>
            <a:pPr marL="986002" lvl="2" indent="0" defTabSz="986002">
              <a:lnSpc>
                <a:spcPct val="100000"/>
              </a:lnSpc>
              <a:spcAft>
                <a:spcPts val="0"/>
              </a:spcAft>
              <a:buNone/>
              <a:defRPr/>
            </a:pPr>
            <a:r>
              <a:rPr lang="en-US" sz="1500" dirty="0">
                <a:solidFill>
                  <a:srgbClr val="FFFFFF"/>
                </a:solidFill>
                <a:latin typeface="Segoe UI Light"/>
              </a:rPr>
              <a:t>SQL </a:t>
            </a:r>
          </a:p>
          <a:p>
            <a:pPr marL="986002" lvl="2" indent="0" defTabSz="986002">
              <a:lnSpc>
                <a:spcPct val="100000"/>
              </a:lnSpc>
              <a:spcAft>
                <a:spcPts val="0"/>
              </a:spcAft>
              <a:buNone/>
              <a:defRPr/>
            </a:pPr>
            <a:r>
              <a:rPr lang="en-US" sz="1500" strike="sngStrike" dirty="0">
                <a:solidFill>
                  <a:srgbClr val="FFFFFF"/>
                </a:solidFill>
                <a:latin typeface="Segoe UI Light"/>
              </a:rPr>
              <a:t>CosmosDB (roadmap)</a:t>
            </a:r>
          </a:p>
          <a:p>
            <a:pPr marL="986002" lvl="2" indent="0" defTabSz="986002">
              <a:lnSpc>
                <a:spcPct val="100000"/>
              </a:lnSpc>
              <a:spcAft>
                <a:spcPts val="0"/>
              </a:spcAft>
              <a:buNone/>
              <a:defRPr/>
            </a:pPr>
            <a:r>
              <a:rPr lang="en-US" sz="1500" strike="sngStrike" dirty="0">
                <a:solidFill>
                  <a:srgbClr val="FFFFFF"/>
                </a:solidFill>
                <a:latin typeface="Segoe UI Light"/>
              </a:rPr>
              <a:t>U-SQL (roadmap) </a:t>
            </a:r>
          </a:p>
          <a:p>
            <a:pPr marL="493001" lvl="1" indent="0" defTabSz="986002">
              <a:lnSpc>
                <a:spcPct val="100000"/>
              </a:lnSpc>
              <a:spcAft>
                <a:spcPts val="0"/>
              </a:spcAft>
              <a:buNone/>
              <a:defRPr/>
            </a:pPr>
            <a:r>
              <a:rPr lang="en-US" sz="1700" strike="sngStrike" dirty="0">
                <a:solidFill>
                  <a:srgbClr val="FFFFFF"/>
                </a:solidFill>
                <a:latin typeface="Segoe UI Light"/>
              </a:rPr>
              <a:t>FPGAs (roadmap) </a:t>
            </a:r>
          </a:p>
          <a:p>
            <a:pPr marL="493001" lvl="1" indent="0" defTabSz="986002">
              <a:lnSpc>
                <a:spcPct val="100000"/>
              </a:lnSpc>
              <a:spcAft>
                <a:spcPts val="0"/>
              </a:spcAft>
              <a:buNone/>
              <a:defRPr/>
            </a:pPr>
            <a:r>
              <a:rPr lang="en-US" sz="1700" strike="sngStrike" dirty="0">
                <a:solidFill>
                  <a:srgbClr val="FFFFFF"/>
                </a:solidFill>
                <a:latin typeface="Segoe UI Light"/>
              </a:rPr>
              <a:t>Serverless (roadmap) </a:t>
            </a:r>
            <a:endParaRPr lang="en-US" sz="13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84465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04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49C2287-ECD0-4A55-9234-8A285F924AD2}"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22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C92F7-E87C-485A-BB33-34448ED3971C}"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54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C92F7-E87C-485A-BB33-34448ED3971C}"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77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03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49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46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91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977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599A15-3897-428E-9F21-97B2CC21586F}"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78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F6008D-6F1A-41A6-8880-D6DCCB9D08F1}"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97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C6AF9B4-10ED-43E3-86AD-36DD2CE7A5F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62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6FB909-92B0-4CE3-A1C7-3C5A5E1056C5}"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6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36F4C1-9439-4C94-A971-F3904E6486CE}"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403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6448FD-B4E2-4367-945C-9AF15DFD8C69}"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10:53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017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96743"/>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91130"/>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346977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963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1187644"/>
            <a:ext cx="8741309" cy="17464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33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92495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7645"/>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13740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95924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406078"/>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4571999"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3197079"/>
            <a:ext cx="4033912" cy="3369853"/>
          </a:xfrm>
        </p:spPr>
        <p:txBody>
          <a:bodyPr lIns="182880" tIns="146304" rIns="182880" bIns="146304">
            <a:noAutofit/>
          </a:bodyPr>
          <a:lstStyle>
            <a:lvl1pPr marL="0" indent="0">
              <a:buNone/>
              <a:defRPr sz="1765">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4572000" y="4773828"/>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779093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528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379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54774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7991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42599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dirty="0"/>
              <a:t>Click to edit Master title style</a:t>
            </a:r>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346032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8214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64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2708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2612025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3507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187621"/>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82008"/>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1939025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64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381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249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662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628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69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597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46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565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89511"/>
            <a:ext cx="5178583" cy="899665"/>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6858623"/>
          </a:xfrm>
          <a:prstGeom prst="rect">
            <a:avLst/>
          </a:prstGeom>
        </p:spPr>
      </p:pic>
    </p:spTree>
    <p:extLst>
      <p:ext uri="{BB962C8B-B14F-4D97-AF65-F5344CB8AC3E}">
        <p14:creationId xmlns:p14="http://schemas.microsoft.com/office/powerpoint/2010/main" val="9930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Tree>
    <p:extLst>
      <p:ext uri="{BB962C8B-B14F-4D97-AF65-F5344CB8AC3E}">
        <p14:creationId xmlns:p14="http://schemas.microsoft.com/office/powerpoint/2010/main" val="1640054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537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98492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1800" b="0" i="0" u="none" strike="noStrike" kern="1200" cap="all" spc="6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9274816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522958" y="2562333"/>
            <a:ext cx="3836770" cy="886397"/>
          </a:xfrm>
        </p:spPr>
        <p:txBody>
          <a:bodyPr wrap="square" lIns="91440" rIns="91440" anchor="b" anchorCtr="0">
            <a:spAutoFit/>
          </a:bodyPr>
          <a:lstStyle>
            <a:lvl1pPr>
              <a:defRPr lang="en-US" sz="2400" kern="0" spc="37">
                <a:solidFill>
                  <a:srgbClr val="0078D7"/>
                </a:solidFill>
                <a:latin typeface="Segoe UI Semilight" charset="0"/>
                <a:ea typeface="Segoe UI Semilight" charset="0"/>
                <a:cs typeface="Segoe UI Semilight" charset="0"/>
              </a:defRPr>
            </a:lvl1pPr>
          </a:lstStyle>
          <a:p>
            <a:pPr marL="0" lvl="0" defTabSz="685515"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522959" y="3510463"/>
            <a:ext cx="323598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4587620" y="0"/>
            <a:ext cx="4556381" cy="55130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522958" y="3695664"/>
            <a:ext cx="3235987" cy="1034129"/>
          </a:xfrm>
        </p:spPr>
        <p:txBody>
          <a:bodyPr lIns="91440" rIns="91440"/>
          <a:lstStyle>
            <a:lvl1pPr>
              <a:spcBef>
                <a:spcPts val="150"/>
              </a:spcBef>
              <a:spcAft>
                <a:spcPts val="900"/>
              </a:spcAft>
              <a:defRPr lang="en-US" sz="900" b="1" kern="1200" spc="127" dirty="0" smtClean="0">
                <a:solidFill>
                  <a:srgbClr val="505050"/>
                </a:solidFill>
                <a:latin typeface="Segoe UI Semibold" charset="0"/>
                <a:ea typeface="Segoe UI Semibold" charset="0"/>
                <a:cs typeface="Segoe UI Semibold" charset="0"/>
              </a:defRPr>
            </a:lvl1pPr>
            <a:lvl2pPr>
              <a:defRPr lang="en-US" sz="900" b="1" kern="1200" spc="127" dirty="0" smtClean="0">
                <a:solidFill>
                  <a:srgbClr val="505050"/>
                </a:solidFill>
                <a:latin typeface="Segoe UI Semibold" charset="0"/>
                <a:ea typeface="Segoe UI Semibold" charset="0"/>
                <a:cs typeface="Segoe UI Semibold" charset="0"/>
              </a:defRPr>
            </a:lvl2pPr>
            <a:lvl3pPr>
              <a:defRPr lang="en-US" sz="900" b="1" kern="1200" spc="127" dirty="0" smtClean="0">
                <a:solidFill>
                  <a:srgbClr val="505050"/>
                </a:solidFill>
                <a:latin typeface="Segoe UI Semibold" charset="0"/>
                <a:ea typeface="Segoe UI Semibold" charset="0"/>
                <a:cs typeface="Segoe UI Semibold" charset="0"/>
              </a:defRPr>
            </a:lvl3pPr>
            <a:lvl4pPr>
              <a:defRPr lang="en-US" sz="900" b="1" kern="1200" spc="127" dirty="0" smtClean="0">
                <a:solidFill>
                  <a:srgbClr val="505050"/>
                </a:solidFill>
                <a:latin typeface="Segoe UI Semibold" charset="0"/>
                <a:ea typeface="Segoe UI Semibold" charset="0"/>
                <a:cs typeface="Segoe UI Semibold" charset="0"/>
              </a:defRPr>
            </a:lvl4pPr>
            <a:lvl5pPr>
              <a:defRPr lang="en-US" sz="900" b="1" kern="1200" spc="127"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386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4572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685739">
              <a:defRPr/>
            </a:pPr>
            <a:endParaRPr lang="en-US" sz="1350" kern="0" dirty="0">
              <a:solidFill>
                <a:prstClr val="white"/>
              </a:solidFill>
              <a:latin typeface="Segoe UI"/>
            </a:endParaRPr>
          </a:p>
        </p:txBody>
      </p:sp>
      <p:sp>
        <p:nvSpPr>
          <p:cNvPr id="2" name="Title 1"/>
          <p:cNvSpPr>
            <a:spLocks noGrp="1"/>
          </p:cNvSpPr>
          <p:nvPr>
            <p:ph type="title"/>
          </p:nvPr>
        </p:nvSpPr>
        <p:spPr>
          <a:xfrm>
            <a:off x="201930" y="289513"/>
            <a:ext cx="4201990"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0572202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6B96F-CA7B-401F-A6B4-00A9BBE234C9}" type="datetimeFigureOut">
              <a:rPr lang="en-US" smtClean="0"/>
              <a:pPr/>
              <a:t>4/21/2018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66965-106F-4805-9FFA-3EFEC736C70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656914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7495161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ransition>
    <p:fade/>
  </p:transition>
  <p:hf hdr="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gif"/><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extBox 3"/>
          <p:cNvSpPr txBox="1"/>
          <p:nvPr/>
        </p:nvSpPr>
        <p:spPr>
          <a:xfrm>
            <a:off x="2209800" y="5334000"/>
            <a:ext cx="5231497" cy="461665"/>
          </a:xfrm>
          <a:prstGeom prst="rect">
            <a:avLst/>
          </a:prstGeom>
          <a:noFill/>
        </p:spPr>
        <p:txBody>
          <a:bodyPr wrap="none" rtlCol="0">
            <a:spAutoFit/>
          </a:bodyPr>
          <a:lstStyle/>
          <a:p>
            <a:pPr algn="ctr"/>
            <a:r>
              <a:rPr lang="en-IN" sz="2400" b="1" dirty="0">
                <a:solidFill>
                  <a:schemeClr val="bg1"/>
                </a:solidFill>
                <a:latin typeface="Trebuchet MS" pitchFamily="34" charset="0"/>
              </a:rPr>
              <a:t>www.globalbigdataconference.com</a:t>
            </a:r>
          </a:p>
        </p:txBody>
      </p:sp>
      <p:sp>
        <p:nvSpPr>
          <p:cNvPr id="7" name="TextBox 6"/>
          <p:cNvSpPr txBox="1"/>
          <p:nvPr/>
        </p:nvSpPr>
        <p:spPr>
          <a:xfrm>
            <a:off x="2819400" y="5867400"/>
            <a:ext cx="3446328" cy="830997"/>
          </a:xfrm>
          <a:prstGeom prst="rect">
            <a:avLst/>
          </a:prstGeom>
          <a:noFill/>
        </p:spPr>
        <p:txBody>
          <a:bodyPr wrap="none" rtlCol="0">
            <a:spAutoFit/>
          </a:bodyPr>
          <a:lstStyle/>
          <a:p>
            <a:pPr algn="ctr"/>
            <a:r>
              <a:rPr lang="en-IN" sz="2400" b="1" dirty="0">
                <a:solidFill>
                  <a:schemeClr val="bg1"/>
                </a:solidFill>
                <a:latin typeface="Trebuchet MS" pitchFamily="34" charset="0"/>
              </a:rPr>
              <a:t>Twitter : @bigdataconf</a:t>
            </a:r>
          </a:p>
          <a:p>
            <a:pPr algn="ctr"/>
            <a:r>
              <a:rPr lang="en-IN" sz="2400" b="1" dirty="0">
                <a:solidFill>
                  <a:schemeClr val="bg1"/>
                </a:solidFill>
                <a:latin typeface="Trebuchet MS" pitchFamily="34" charset="0"/>
              </a:rPr>
              <a:t>    #GAIC</a:t>
            </a:r>
          </a:p>
        </p:txBody>
      </p:sp>
      <p:pic>
        <p:nvPicPr>
          <p:cNvPr id="2" name="Picture 2" descr="http://globalbigdataconference.com/bdcglobal/content/banners/banners-10186.jpeg"/>
          <p:cNvPicPr>
            <a:picLocks noChangeAspect="1" noChangeArrowheads="1"/>
          </p:cNvPicPr>
          <p:nvPr/>
        </p:nvPicPr>
        <p:blipFill>
          <a:blip r:embed="rId3"/>
          <a:srcRect/>
          <a:stretch>
            <a:fillRect/>
          </a:stretch>
        </p:blipFill>
        <p:spPr bwMode="auto">
          <a:xfrm>
            <a:off x="0" y="2438400"/>
            <a:ext cx="9144000" cy="21336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234625" y="808390"/>
            <a:ext cx="8741880" cy="674653"/>
          </a:xfrm>
        </p:spPr>
        <p:txBody>
          <a:bodyPr/>
          <a:lstStyle/>
          <a:p>
            <a:r>
              <a:rPr lang="en-US" sz="2941"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5024658" y="1804813"/>
            <a:ext cx="3530887" cy="2357568"/>
          </a:xfrm>
        </p:spPr>
        <p:txBody>
          <a:bodyPr/>
          <a:lstStyle/>
          <a:p>
            <a:r>
              <a:rPr lang="en-US" sz="1471" dirty="0"/>
              <a:t>Project artifacts &amp; code stored in central git (version control) repositories.</a:t>
            </a:r>
          </a:p>
          <a:p>
            <a:r>
              <a:rPr lang="en-US" sz="1471" dirty="0"/>
              <a:t>Data typically stored in cloud stores, such as blob or database</a:t>
            </a:r>
          </a:p>
          <a:p>
            <a:r>
              <a:rPr lang="en-US" sz="1471" dirty="0"/>
              <a:t>Virtual machines (VMs), or clusters are disposable compute, added to projects as needed</a:t>
            </a:r>
          </a:p>
          <a:p>
            <a:r>
              <a:rPr lang="en-US" sz="1471"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68" y="2196416"/>
            <a:ext cx="4067211" cy="319351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10</a:t>
            </a:fld>
            <a:endParaRPr lang="en-US" sz="1324" dirty="0">
              <a:gradFill>
                <a:gsLst>
                  <a:gs pos="2917">
                    <a:srgbClr val="353535"/>
                  </a:gs>
                  <a:gs pos="30000">
                    <a:srgbClr val="353535"/>
                  </a:gs>
                </a:gsLst>
                <a:lin ang="5400000" scaled="0"/>
              </a:gradFill>
              <a:latin typeface="Segoe UI Semilight"/>
            </a:endParaRP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5342915" y="4445346"/>
            <a:ext cx="2894371" cy="1889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145034" y="892539"/>
            <a:ext cx="8741880" cy="674653"/>
          </a:xfrm>
        </p:spPr>
        <p:txBody>
          <a:bodyPr/>
          <a:lstStyle/>
          <a:p>
            <a:r>
              <a:rPr lang="en-US" sz="2941"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82058" y="1732629"/>
            <a:ext cx="4433916" cy="1705279"/>
          </a:xfrm>
          <a:prstGeom prst="rect">
            <a:avLst/>
          </a:prstGeom>
          <a:noFill/>
        </p:spPr>
        <p:txBody>
          <a:bodyPr wrap="square" lIns="134464" tIns="107571" rIns="134464" bIns="107571" rtlCol="0">
            <a:spAutoFit/>
          </a:bodyPr>
          <a:lstStyle/>
          <a:p>
            <a:pPr marL="252134" indent="-252134" defTabSz="685845">
              <a:lnSpc>
                <a:spcPct val="90000"/>
              </a:lnSpc>
              <a:spcAft>
                <a:spcPts val="441"/>
              </a:spcAft>
              <a:buFont typeface="Courier New" panose="02070309020205020404" pitchFamily="49" charset="0"/>
              <a:buChar char="o"/>
            </a:pPr>
            <a:r>
              <a:rPr lang="en-US" sz="1765" b="1" dirty="0">
                <a:solidFill>
                  <a:srgbClr val="737373">
                    <a:lumMod val="75000"/>
                  </a:srgbClr>
                </a:solidFill>
                <a:latin typeface="Segoe UI Light" panose="020B0502040204020203" pitchFamily="34" charset="0"/>
                <a:cs typeface="Segoe UI Light" panose="020B0502040204020203" pitchFamily="34" charset="0"/>
              </a:rPr>
              <a:t>Use Agile work planning &amp; execution template (data science specific)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Projects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e.g. “Fraud Detection for Customer ABC”</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Stages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stages in TDSP lifecycle. </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Stories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correspond to the life-cycle sub-stages.</a:t>
            </a:r>
          </a:p>
          <a:p>
            <a:pPr marL="336176" lvl="1" indent="-210112" defTabSz="685845">
              <a:lnSpc>
                <a:spcPct val="90000"/>
              </a:lnSpc>
              <a:spcAft>
                <a:spcPts val="441"/>
              </a:spcAft>
              <a:buFont typeface="Courier New" panose="02070309020205020404" pitchFamily="49" charset="0"/>
              <a:buChar char="o"/>
            </a:pPr>
            <a:r>
              <a:rPr lang="en-US" sz="1176" b="1"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DS Tasks</a:t>
            </a:r>
            <a:r>
              <a:rPr lang="en-US" sz="1029"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4525811" y="1749370"/>
            <a:ext cx="3979625" cy="4014120"/>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2515" y="6172200"/>
            <a:ext cx="426858" cy="441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390550" y="3530551"/>
            <a:ext cx="3515649" cy="2496338"/>
            <a:chOff x="531174" y="3635378"/>
            <a:chExt cx="4781527" cy="3395193"/>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402726"/>
            </a:xfrm>
            <a:prstGeom prst="rect">
              <a:avLst/>
            </a:prstGeom>
          </p:spPr>
          <p:txBody>
            <a:bodyPr wrap="square">
              <a:spAutoFit/>
            </a:bodyPr>
            <a:lstStyle/>
            <a:p>
              <a:pPr algn="ctr" defTabSz="685845"/>
              <a:r>
                <a:rPr lang="en-US" sz="1324" dirty="0">
                  <a:solidFill>
                    <a:srgbClr val="353535"/>
                  </a:solidFill>
                  <a:latin typeface="Segoe UI Semilight"/>
                </a:rPr>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3850" cy="864060"/>
            </a:xfrm>
            <a:prstGeom prst="rect">
              <a:avLst/>
            </a:prstGeom>
            <a:noFill/>
          </p:spPr>
          <p:txBody>
            <a:bodyPr wrap="none" lIns="134464" tIns="107571" rIns="134464" bIns="107571" rtlCol="0">
              <a:spAutoFit/>
            </a:bodyPr>
            <a:lstStyle/>
            <a:p>
              <a:pPr defTabSz="685845">
                <a:lnSpc>
                  <a:spcPct val="90000"/>
                </a:lnSpc>
                <a:spcAft>
                  <a:spcPts val="441"/>
                </a:spcAft>
              </a:pPr>
              <a:r>
                <a:rPr lang="en-US" sz="1324" dirty="0">
                  <a:solidFill>
                    <a:srgbClr val="0078D7">
                      <a:lumMod val="75000"/>
                    </a:srgbClr>
                  </a:solidFill>
                  <a:latin typeface="Segoe UI Semilight"/>
                </a:rPr>
                <a:t>Scrum </a:t>
              </a:r>
            </a:p>
            <a:p>
              <a:pPr defTabSz="685845">
                <a:lnSpc>
                  <a:spcPct val="90000"/>
                </a:lnSpc>
                <a:spcAft>
                  <a:spcPts val="441"/>
                </a:spcAft>
              </a:pPr>
              <a:r>
                <a:rPr lang="en-US" sz="1324" dirty="0">
                  <a:solidFill>
                    <a:srgbClr val="0078D7">
                      <a:lumMod val="75000"/>
                    </a:srgbClr>
                  </a:solidFill>
                  <a:latin typeface="Segoe UI Semilight"/>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8805049" y="813008"/>
            <a:ext cx="428649"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11</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201060" y="1060489"/>
            <a:ext cx="8741880" cy="674653"/>
          </a:xfrm>
        </p:spPr>
        <p:txBody>
          <a:bodyPr/>
          <a:lstStyle/>
          <a:p>
            <a:r>
              <a:rPr lang="en-US" sz="2941"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430922" y="1947545"/>
            <a:ext cx="4321504" cy="1325748"/>
          </a:xfrm>
        </p:spPr>
        <p:txBody>
          <a:bodyPr/>
          <a:lstStyle/>
          <a:p>
            <a:r>
              <a:rPr lang="en-US" sz="2059" dirty="0"/>
              <a:t>Version control and review</a:t>
            </a:r>
          </a:p>
          <a:p>
            <a:pPr lvl="1">
              <a:buFont typeface="Courier New" panose="02070309020205020404" pitchFamily="49" charset="0"/>
              <a:buChar char="o"/>
            </a:pPr>
            <a:r>
              <a:rPr lang="en-US" sz="1324" dirty="0">
                <a:latin typeface="+mj-lt"/>
              </a:rPr>
              <a:t>Git is a Version Control System</a:t>
            </a:r>
          </a:p>
          <a:p>
            <a:pPr lvl="1">
              <a:buFont typeface="Courier New" panose="02070309020205020404" pitchFamily="49" charset="0"/>
              <a:buChar char="o"/>
            </a:pPr>
            <a:r>
              <a:rPr lang="en-US" sz="1324" dirty="0">
                <a:latin typeface="+mj-lt"/>
              </a:rPr>
              <a:t>Each repo contains the full change history</a:t>
            </a:r>
          </a:p>
          <a:p>
            <a:pPr lvl="1">
              <a:buFont typeface="Courier New" panose="02070309020205020404" pitchFamily="49" charset="0"/>
              <a:buChar char="o"/>
            </a:pPr>
            <a:r>
              <a:rPr lang="en-US" sz="1324"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447361" y="3538807"/>
            <a:ext cx="4021867" cy="1904903"/>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8" y="3056613"/>
              <a:ext cx="1687251"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GB" sz="882" dirty="0">
                  <a:solidFill>
                    <a:srgbClr val="353535"/>
                  </a:solidFill>
                  <a:latin typeface="Segoe UI Semilight"/>
                </a:rPr>
                <a:t>Local</a:t>
              </a:r>
            </a:p>
          </p:txBody>
        </p:sp>
        <p:cxnSp>
          <p:nvCxnSpPr>
            <p:cNvPr id="11" name="Straight Connector 10">
              <a:extLst>
                <a:ext uri="{FF2B5EF4-FFF2-40B4-BE49-F238E27FC236}">
                  <a16:creationId xmlns:a16="http://schemas.microsoft.com/office/drawing/2014/main" id="{69BF78AF-7458-492D-A97F-D92D38C2158C}"/>
                </a:ext>
              </a:extLst>
            </p:cNvPr>
            <p:cNvCxnSpPr>
              <a:cxnSpLocks/>
              <a:stCxn id="6" idx="3"/>
              <a:endCxn id="9" idx="7"/>
            </p:cNvCxnSpPr>
            <p:nvPr/>
          </p:nvCxnSpPr>
          <p:spPr>
            <a:xfrm flipH="1">
              <a:off x="6120499" y="4247652"/>
              <a:ext cx="1930491" cy="1036005"/>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9244057" y="4247652"/>
              <a:ext cx="1868887" cy="10085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5382818" y="1856699"/>
            <a:ext cx="2757431" cy="1682108"/>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03044" y="1625579"/>
              <a:ext cx="2667514" cy="458016"/>
            </a:xfrm>
            <a:prstGeom prst="rect">
              <a:avLst/>
            </a:prstGeom>
          </p:spPr>
          <p:txBody>
            <a:bodyPr wrap="none">
              <a:spAutoFit/>
            </a:bodyPr>
            <a:lstStyle/>
            <a:p>
              <a:pPr algn="ctr" defTabSz="685647" fontAlgn="base">
                <a:lnSpc>
                  <a:spcPct val="90000"/>
                </a:lnSpc>
                <a:spcBef>
                  <a:spcPct val="0"/>
                </a:spcBef>
                <a:spcAft>
                  <a:spcPct val="0"/>
                </a:spcAft>
              </a:pPr>
              <a:r>
                <a:rPr lang="en-US" sz="1765" dirty="0">
                  <a:solidFill>
                    <a:srgbClr val="D2D2D2">
                      <a:lumMod val="10000"/>
                    </a:srgbClr>
                  </a:solidFill>
                  <a:latin typeface="Segoe UI Semilight"/>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5020212" y="3877213"/>
            <a:ext cx="3584829" cy="178415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86425"/>
              <a:chOff x="7696641" y="4684942"/>
              <a:chExt cx="4191000" cy="886425"/>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64405"/>
              </a:xfrm>
              <a:prstGeom prst="rect">
                <a:avLst/>
              </a:prstGeom>
            </p:spPr>
            <p:txBody>
              <a:bodyPr wrap="square">
                <a:spAutoFit/>
              </a:bodyPr>
              <a:lstStyle/>
              <a:p>
                <a:pPr defTabSz="685845"/>
                <a:r>
                  <a:rPr lang="en-US" sz="1765" dirty="0">
                    <a:solidFill>
                      <a:srgbClr val="353535"/>
                    </a:solidFill>
                    <a:latin typeface="Segoe UI Semilight"/>
                  </a:rPr>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82" y="5952949"/>
            <a:ext cx="439518" cy="43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67" y="5951963"/>
            <a:ext cx="426858" cy="44148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5031398" y="3699888"/>
            <a:ext cx="3573643" cy="2129460"/>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12</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3467" y="1806060"/>
            <a:ext cx="1960695" cy="406930"/>
          </a:xfrm>
        </p:spPr>
        <p:txBody>
          <a:bodyPr/>
          <a:lstStyle/>
          <a:p>
            <a:r>
              <a:rPr lang="en-US" sz="1765" dirty="0"/>
              <a:t>Custom Build Tasks</a:t>
            </a:r>
          </a:p>
        </p:txBody>
      </p:sp>
      <p:pic>
        <p:nvPicPr>
          <p:cNvPr id="3" name="Picture 2"/>
          <p:cNvPicPr>
            <a:picLocks noChangeAspect="1"/>
          </p:cNvPicPr>
          <p:nvPr/>
        </p:nvPicPr>
        <p:blipFill>
          <a:blip r:embed="rId3"/>
          <a:stretch>
            <a:fillRect/>
          </a:stretch>
        </p:blipFill>
        <p:spPr>
          <a:xfrm>
            <a:off x="202163" y="2327028"/>
            <a:ext cx="4136640" cy="3367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443" y="1787407"/>
            <a:ext cx="5007360" cy="3188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5252490" y="2508648"/>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3" name="Freeform 12"/>
          <p:cNvSpPr/>
          <p:nvPr/>
        </p:nvSpPr>
        <p:spPr bwMode="auto">
          <a:xfrm>
            <a:off x="5233084" y="3025672"/>
            <a:ext cx="217103" cy="6876"/>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6" name="Freeform 15"/>
          <p:cNvSpPr/>
          <p:nvPr/>
        </p:nvSpPr>
        <p:spPr bwMode="auto">
          <a:xfrm>
            <a:off x="5252490" y="3436724"/>
            <a:ext cx="217103" cy="33615"/>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defRPr/>
            </a:pPr>
            <a:endParaRPr lang="en-US" sz="1324" dirty="0">
              <a:solidFill>
                <a:srgbClr val="FFFFFF"/>
              </a:solidFill>
              <a:latin typeface="Segoe UI"/>
            </a:endParaRPr>
          </a:p>
        </p:txBody>
      </p:sp>
      <p:sp>
        <p:nvSpPr>
          <p:cNvPr id="18" name="TextBox 17"/>
          <p:cNvSpPr txBox="1"/>
          <p:nvPr/>
        </p:nvSpPr>
        <p:spPr>
          <a:xfrm>
            <a:off x="202163" y="680284"/>
            <a:ext cx="9144000" cy="525617"/>
          </a:xfrm>
          <a:prstGeom prst="rect">
            <a:avLst/>
          </a:prstGeom>
        </p:spPr>
        <p:txBody>
          <a:bodyPr vert="horz" wrap="square" lIns="107571" tIns="67232" rIns="107571" bIns="67232"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defTabSz="685845"/>
            <a:r>
              <a:rPr lang="en-US" sz="2941" spc="-75" dirty="0">
                <a:solidFill>
                  <a:srgbClr val="0078D7">
                    <a:lumMod val="75000"/>
                  </a:srgbClr>
                </a:solidFill>
                <a:latin typeface="Segoe UI Light"/>
              </a:rPr>
              <a:t>Integrating DevOps in projects</a:t>
            </a:r>
          </a:p>
        </p:txBody>
      </p:sp>
      <p:pic>
        <p:nvPicPr>
          <p:cNvPr id="4" name="Picture 3"/>
          <p:cNvPicPr>
            <a:picLocks noChangeAspect="1"/>
          </p:cNvPicPr>
          <p:nvPr/>
        </p:nvPicPr>
        <p:blipFill>
          <a:blip r:embed="rId5"/>
          <a:stretch>
            <a:fillRect/>
          </a:stretch>
        </p:blipFill>
        <p:spPr>
          <a:xfrm>
            <a:off x="4661995" y="3076728"/>
            <a:ext cx="4505763" cy="2998937"/>
          </a:xfrm>
          <a:prstGeom prst="rect">
            <a:avLst/>
          </a:prstGeom>
        </p:spPr>
      </p:pic>
      <p:pic>
        <p:nvPicPr>
          <p:cNvPr id="5" name="Picture 4"/>
          <p:cNvPicPr>
            <a:picLocks noChangeAspect="1"/>
          </p:cNvPicPr>
          <p:nvPr/>
        </p:nvPicPr>
        <p:blipFill>
          <a:blip r:embed="rId6"/>
          <a:stretch>
            <a:fillRect/>
          </a:stretch>
        </p:blipFill>
        <p:spPr>
          <a:xfrm>
            <a:off x="-31357" y="1338375"/>
            <a:ext cx="4874258" cy="4847230"/>
          </a:xfrm>
          <a:prstGeom prst="rect">
            <a:avLst/>
          </a:prstGeom>
        </p:spPr>
      </p:pic>
      <p:sp>
        <p:nvSpPr>
          <p:cNvPr id="12" name="TextBox 11">
            <a:extLst>
              <a:ext uri="{FF2B5EF4-FFF2-40B4-BE49-F238E27FC236}">
                <a16:creationId xmlns:a16="http://schemas.microsoft.com/office/drawing/2014/main" id="{01865AD9-1E25-4E89-BB04-6F4108900AC7}"/>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379029" y="494044"/>
            <a:ext cx="8741880" cy="674653"/>
          </a:xfrm>
        </p:spPr>
        <p:txBody>
          <a:bodyPr/>
          <a:lstStyle/>
          <a:p>
            <a:r>
              <a:rPr lang="en-US" sz="2941"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8763246" y="813008"/>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14</a:t>
            </a:fld>
            <a:endParaRPr lang="en-US" sz="1324" dirty="0">
              <a:gradFill>
                <a:gsLst>
                  <a:gs pos="2917">
                    <a:srgbClr val="353535"/>
                  </a:gs>
                  <a:gs pos="30000">
                    <a:srgbClr val="353535"/>
                  </a:gs>
                </a:gsLst>
                <a:lin ang="5400000" scaled="0"/>
              </a:gradFill>
              <a:latin typeface="Segoe UI Semilight"/>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779105" y="1673026"/>
            <a:ext cx="7602700" cy="4263723"/>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539229" y="508447"/>
            <a:ext cx="8741880" cy="674653"/>
          </a:xfrm>
        </p:spPr>
        <p:txBody>
          <a:bodyPr/>
          <a:lstStyle/>
          <a:p>
            <a:r>
              <a:rPr lang="en-US" sz="2941"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154380" y="1769628"/>
            <a:ext cx="6723186" cy="3977885"/>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179787" y="3617337"/>
            <a:ext cx="1655390" cy="560266"/>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15</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19400"/>
            <a:ext cx="7158111" cy="795731"/>
          </a:xfrm>
        </p:spPr>
        <p:txBody>
          <a:bodyPr/>
          <a:lstStyle/>
          <a:p>
            <a:r>
              <a:rPr lang="en-US" sz="4412" dirty="0">
                <a:latin typeface="Segoe UI Semilight" panose="020B0402040204020203" pitchFamily="34" charset="0"/>
                <a:ea typeface="Segoe UI Emoji" panose="020B0502040204020203" pitchFamily="34" charset="0"/>
                <a:cs typeface="Segoe UI Semilight" panose="020B0402040204020203" pitchFamily="34" charset="0"/>
              </a:rPr>
              <a:t>Azure Machine Learning</a:t>
            </a:r>
            <a:endParaRPr lang="en-US" sz="3235"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16</a:t>
            </a:fld>
            <a:endParaRPr lang="en-US" sz="1324" dirty="0">
              <a:gradFill>
                <a:gsLst>
                  <a:gs pos="2917">
                    <a:srgbClr val="FFFFFF"/>
                  </a:gs>
                  <a:gs pos="30000">
                    <a:srgbClr val="FFFFFF"/>
                  </a:gs>
                </a:gsLst>
                <a:lin ang="5400000" scaled="0"/>
              </a:gradFill>
              <a:latin typeface="Segoe UI Semilight"/>
            </a:endParaRPr>
          </a:p>
        </p:txBody>
      </p:sp>
      <p:sp>
        <p:nvSpPr>
          <p:cNvPr id="3" name="Rectangle 2">
            <a:extLst>
              <a:ext uri="{FF2B5EF4-FFF2-40B4-BE49-F238E27FC236}">
                <a16:creationId xmlns:a16="http://schemas.microsoft.com/office/drawing/2014/main" id="{3F971617-AB3F-4025-9159-6C734D86F1BF}"/>
              </a:ext>
            </a:extLst>
          </p:cNvPr>
          <p:cNvSpPr/>
          <p:nvPr/>
        </p:nvSpPr>
        <p:spPr>
          <a:xfrm>
            <a:off x="914400" y="3657600"/>
            <a:ext cx="7391400" cy="369332"/>
          </a:xfrm>
          <a:prstGeom prst="rect">
            <a:avLst/>
          </a:prstGeom>
        </p:spPr>
        <p:txBody>
          <a:bodyPr wrap="square">
            <a:spAutoFit/>
          </a:bodyPr>
          <a:lstStyle/>
          <a:p>
            <a:r>
              <a:rPr lang="en-US" dirty="0">
                <a:solidFill>
                  <a:srgbClr val="92D050"/>
                </a:solidFill>
              </a:rPr>
              <a:t>https://docs.microsoft.com/en-us/azure/machine-learning/service/</a:t>
            </a: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759344" y="2196416"/>
            <a:ext cx="7395736" cy="3313438"/>
            <a:chOff x="1321533" y="2121972"/>
            <a:chExt cx="9713987" cy="4506506"/>
          </a:xfrm>
        </p:grpSpPr>
        <p:grpSp>
          <p:nvGrpSpPr>
            <p:cNvPr id="5" name="Group 4"/>
            <p:cNvGrpSpPr/>
            <p:nvPr/>
          </p:nvGrpSpPr>
          <p:grpSpPr>
            <a:xfrm>
              <a:off x="9598310" y="2121972"/>
              <a:ext cx="1437210" cy="3412220"/>
              <a:chOff x="8509237" y="1379741"/>
              <a:chExt cx="1715007"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577084" y="2950805"/>
                <a:ext cx="1647160" cy="1700620"/>
                <a:chOff x="8577084" y="2950805"/>
                <a:chExt cx="1647160" cy="1700620"/>
              </a:xfrm>
            </p:grpSpPr>
            <p:sp>
              <p:nvSpPr>
                <p:cNvPr id="190" name="Rectangle 189"/>
                <p:cNvSpPr/>
                <p:nvPr/>
              </p:nvSpPr>
              <p:spPr>
                <a:xfrm>
                  <a:off x="8577084" y="4289939"/>
                  <a:ext cx="1647160" cy="361486"/>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264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2059"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defRPr/>
                    </a:pPr>
                    <a:endParaRPr lang="en-US" sz="2059" dirty="0">
                      <a:solidFill>
                        <a:srgbClr val="505050"/>
                      </a:solidFill>
                      <a:latin typeface="Segoe UI"/>
                    </a:endParaRPr>
                  </a:p>
                </p:txBody>
              </p:sp>
            </p:grpSp>
          </p:grpSp>
        </p:grpSp>
        <p:grpSp>
          <p:nvGrpSpPr>
            <p:cNvPr id="7" name="Group 6"/>
            <p:cNvGrpSpPr/>
            <p:nvPr/>
          </p:nvGrpSpPr>
          <p:grpSpPr>
            <a:xfrm>
              <a:off x="1321533" y="2121972"/>
              <a:ext cx="1519221" cy="3412220"/>
              <a:chOff x="2192124" y="1379741"/>
              <a:chExt cx="181287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882" dirty="0">
                  <a:solidFill>
                    <a:srgbClr val="505050"/>
                  </a:solidFill>
                  <a:latin typeface="Segoe UI"/>
                </a:endParaRPr>
              </a:p>
            </p:txBody>
          </p:sp>
          <p:sp>
            <p:nvSpPr>
              <p:cNvPr id="93" name="Rectangle 92"/>
              <p:cNvSpPr/>
              <p:nvPr/>
            </p:nvSpPr>
            <p:spPr>
              <a:xfrm>
                <a:off x="2219859" y="4200723"/>
                <a:ext cx="801370"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382868" y="1786107"/>
                <a:ext cx="63836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02178" y="3018334"/>
                <a:ext cx="819056"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453220" y="4856534"/>
                <a:ext cx="568013"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845">
                  <a:defRPr/>
                </a:pPr>
                <a:endParaRPr lang="en-US" sz="882" dirty="0">
                  <a:gradFill>
                    <a:gsLst>
                      <a:gs pos="0">
                        <a:srgbClr val="505050"/>
                      </a:gs>
                      <a:gs pos="100000">
                        <a:srgbClr val="505050"/>
                      </a:gs>
                    </a:gsLst>
                    <a:lin ang="5400000" scaled="1"/>
                  </a:gradFill>
                  <a:latin typeface="Segoe UI Semilight"/>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192124" y="3641981"/>
                <a:ext cx="829108"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325084" y="2409755"/>
                <a:ext cx="696149" cy="361486"/>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739">
                      <a:defRPr/>
                    </a:pPr>
                    <a:endParaRPr lang="en-US" sz="882"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70" tIns="34285" rIns="68570" bIns="34285" numCol="1" anchor="t" anchorCtr="0" compatLnSpc="1">
                  <a:prstTxWarp prst="textNoShape">
                    <a:avLst/>
                  </a:prstTxWarp>
                  <a:noAutofit/>
                </a:bodyPr>
                <a:lstStyle/>
                <a:p>
                  <a:pPr defTabSz="685739">
                    <a:defRPr/>
                  </a:pPr>
                  <a:endParaRPr lang="en-US" sz="882"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324" kern="0" dirty="0">
                  <a:solidFill>
                    <a:srgbClr val="0078D7"/>
                  </a:solidFill>
                  <a:latin typeface="Segoe UI Semilight"/>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532897">
                <a:spcBef>
                  <a:spcPct val="0"/>
                </a:spcBef>
                <a:spcAft>
                  <a:spcPct val="35000"/>
                </a:spcAft>
                <a:defRPr/>
              </a:pPr>
              <a:r>
                <a:rPr lang="en-US" sz="1176" kern="0" dirty="0">
                  <a:solidFill>
                    <a:srgbClr val="0078D7"/>
                  </a:solidFill>
                  <a:latin typeface="Segoe UI Semilight"/>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68570" tIns="34285" rIns="68570" bIns="34285" numCol="1" anchor="t" anchorCtr="0" compatLnSpc="1">
                <a:prstTxWarp prst="textNoShape">
                  <a:avLst/>
                </a:prstTxWarp>
              </a:bodyPr>
              <a:lstStyle/>
              <a:p>
                <a:pPr defTabSz="685739"/>
                <a:endParaRPr lang="en-US" sz="809" dirty="0">
                  <a:gradFill>
                    <a:gsLst>
                      <a:gs pos="0">
                        <a:srgbClr val="505050"/>
                      </a:gs>
                      <a:gs pos="100000">
                        <a:srgbClr val="505050"/>
                      </a:gs>
                    </a:gsLst>
                  </a:gradFill>
                  <a:latin typeface="Segoe UI Semilight"/>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40267" y="4249694"/>
              <a:ext cx="1647410"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orchestration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34302" y="4249694"/>
              <a:ext cx="1111188"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Data lake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65715" y="4249694"/>
              <a:ext cx="1700215" cy="476329"/>
            </a:xfrm>
            <a:prstGeom prst="rect">
              <a:avLst/>
            </a:prstGeom>
          </p:spPr>
          <p:txBody>
            <a:bodyPr wrap="none">
              <a:spAutoFit/>
            </a:bodyPr>
            <a:lstStyle/>
            <a:p>
              <a:pPr algn="ct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Hadoop/Spark/SQL </a:t>
              </a:r>
              <a:br>
                <a:rPr lang="en-US" sz="882" b="1" kern="0" spc="37" dirty="0">
                  <a:solidFill>
                    <a:srgbClr val="505050"/>
                  </a:solidFill>
                  <a:latin typeface="Segoe UI Semibold" charset="0"/>
                  <a:ea typeface="Segoe UI Semibold" charset="0"/>
                  <a:cs typeface="Segoe UI Semibold" charset="0"/>
                </a:rPr>
              </a:br>
              <a:r>
                <a:rPr lang="en-US" sz="882" b="1" kern="0" spc="37"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39"/>
                  <a:endParaRPr lang="en-US" sz="2059" dirty="0">
                    <a:solidFill>
                      <a:srgbClr val="0078D7"/>
                    </a:solidFill>
                    <a:latin typeface="Segoe UI Semilight"/>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FFFFFF"/>
                    </a:solidFill>
                    <a:latin typeface="Segoe UI Semilight"/>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68570" tIns="34285" rIns="68570" bIns="34285" numCol="1" anchor="t" anchorCtr="0" compatLnSpc="1">
                  <a:prstTxWarp prst="textNoShape">
                    <a:avLst/>
                  </a:prstTxWarp>
                </a:bodyPr>
                <a:lstStyle/>
                <a:p>
                  <a:pPr defTabSz="685739"/>
                  <a:endParaRPr lang="en-US" sz="2059" dirty="0">
                    <a:solidFill>
                      <a:srgbClr val="505050"/>
                    </a:solidFill>
                    <a:latin typeface="Segoe UI Semilight"/>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22" tIns="33611" rIns="67222" bIns="33611" numCol="1" anchor="t" anchorCtr="0" compatLnSpc="1">
                <a:prstTxWarp prst="textNoShape">
                  <a:avLst/>
                </a:prstTxWarp>
              </a:bodyPr>
              <a:lstStyle/>
              <a:p>
                <a:pPr defTabSz="685714">
                  <a:defRPr/>
                </a:pPr>
                <a:endParaRPr lang="en-US" sz="2059" kern="0" dirty="0">
                  <a:solidFill>
                    <a:srgbClr val="353535"/>
                  </a:solidFill>
                  <a:latin typeface="Segoe UI Semilight"/>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264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67222" tIns="33611" rIns="67222" bIns="33611" numCol="1" anchor="t" anchorCtr="0" compatLnSpc="1">
              <a:prstTxWarp prst="textNoShape">
                <a:avLst/>
              </a:prstTxWarp>
            </a:bodyPr>
            <a:lstStyle/>
            <a:p>
              <a:pPr defTabSz="685714">
                <a:defRPr/>
              </a:pPr>
              <a:endParaRPr lang="en-US" sz="2059"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882"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739">
                  <a:defRPr/>
                </a:pPr>
                <a:endParaRPr lang="en-US" sz="2059" kern="0" dirty="0">
                  <a:solidFill>
                    <a:sysClr val="windowText" lastClr="000000"/>
                  </a:solidFill>
                  <a:latin typeface="Segoe UI Semilight"/>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9"/>
                <a:endParaRPr lang="en-US" sz="2059" dirty="0">
                  <a:solidFill>
                    <a:srgbClr val="FFFFFF"/>
                  </a:solidFill>
                  <a:latin typeface="Segoe UI Semilight"/>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5"/>
              <a:ext cx="3878743" cy="550763"/>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20287" y="4428683"/>
              <a:ext cx="476006" cy="300955"/>
            </a:xfrm>
            <a:prstGeom prst="rect">
              <a:avLst/>
            </a:prstGeom>
          </p:spPr>
          <p:txBody>
            <a:bodyPr wrap="none">
              <a:spAutoFit/>
            </a:bodyPr>
            <a:lstStyle/>
            <a:p>
              <a:pPr algn="r" defTabSz="685515" fontAlgn="base">
                <a:lnSpc>
                  <a:spcPct val="95000"/>
                </a:lnSpc>
                <a:spcBef>
                  <a:spcPct val="0"/>
                </a:spcBef>
                <a:spcAft>
                  <a:spcPct val="0"/>
                </a:spcAft>
                <a:defRPr/>
              </a:pPr>
              <a:r>
                <a:rPr lang="en-US" sz="882" b="1" kern="0" spc="37"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685714">
                <a:lnSpc>
                  <a:spcPct val="90000"/>
                </a:lnSpc>
                <a:defRPr/>
              </a:pPr>
              <a:r>
                <a:rPr lang="en-US" sz="882"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5910" tIns="32955" rIns="65910" bIns="32955" numCol="1" anchor="t" anchorCtr="0" compatLnSpc="1">
                <a:prstTxWarp prst="textNoShape">
                  <a:avLst/>
                </a:prstTxWarp>
              </a:bodyPr>
              <a:lstStyle/>
              <a:p>
                <a:pPr defTabSz="672334">
                  <a:defRPr/>
                </a:pPr>
                <a:endParaRPr lang="en-US" sz="1765" kern="0" dirty="0">
                  <a:solidFill>
                    <a:srgbClr val="D83B01"/>
                  </a:solidFill>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08909" y="936166"/>
            <a:ext cx="8741880" cy="674653"/>
          </a:xfrm>
          <a:prstGeom prst="rect">
            <a:avLst/>
          </a:prstGeom>
        </p:spPr>
        <p:txBody>
          <a:bodyPr vert="horz" wrap="square" lIns="107571" tIns="67232" rIns="107571" bIns="67232"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defTabSz="685845"/>
            <a:r>
              <a:rPr lang="en-US" sz="3235"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17</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417354" y="4489527"/>
            <a:ext cx="1411115" cy="418191"/>
          </a:xfrm>
          <a:prstGeom prst="rect">
            <a:avLst/>
          </a:prstGeom>
        </p:spPr>
        <p:txBody>
          <a:bodyPr wrap="square">
            <a:spAutoFit/>
          </a:bodyPr>
          <a:lstStyle/>
          <a:p>
            <a:pPr algn="ctr" defTabSz="698889">
              <a:lnSpc>
                <a:spcPct val="90000"/>
              </a:lnSpc>
              <a:spcBef>
                <a:spcPts val="750"/>
              </a:spcBef>
              <a:defRPr/>
            </a:pPr>
            <a:r>
              <a:rPr lang="en-US" sz="2353" spc="150"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4870780" y="2450337"/>
            <a:ext cx="2913381"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4870780" y="2979864"/>
            <a:ext cx="1736823"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4870780" y="4031361"/>
            <a:ext cx="123258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4870781" y="4568446"/>
            <a:ext cx="1064504" cy="499752"/>
          </a:xfrm>
          <a:prstGeom prst="rect">
            <a:avLst/>
          </a:prstGeom>
        </p:spPr>
        <p:txBody>
          <a:bodyPr wrap="square">
            <a:spAutoFit/>
          </a:bodyPr>
          <a:lstStyle/>
          <a:p>
            <a:pPr defTabSz="685475">
              <a:lnSpc>
                <a:spcPct val="90000"/>
              </a:lnSpc>
              <a:spcBef>
                <a:spcPts val="750"/>
              </a:spcBef>
            </a:pPr>
            <a:r>
              <a:rPr lang="en-US" sz="1471" b="1" kern="0" spc="37"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397657" y="912662"/>
            <a:ext cx="8741880" cy="674653"/>
          </a:xfrm>
        </p:spPr>
        <p:txBody>
          <a:bodyPr/>
          <a:lstStyle/>
          <a:p>
            <a:r>
              <a:rPr lang="en-US" sz="3200" kern="0" spc="37" dirty="0">
                <a:solidFill>
                  <a:srgbClr val="0078D7"/>
                </a:solidFill>
                <a:latin typeface="Segoe UI Semilight" charset="0"/>
                <a:ea typeface="Segoe UI Semilight" charset="0"/>
                <a:cs typeface="Segoe UI Semilight" charset="0"/>
              </a:rPr>
              <a:t>Deploy everywhere</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1434513" y="3260921"/>
            <a:ext cx="1612717" cy="103343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2647" dirty="0">
                <a:solidFill>
                  <a:srgbClr val="353535"/>
                </a:solidFill>
                <a:latin typeface="Segoe UI Semilight"/>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4403920" y="2674610"/>
            <a:ext cx="0" cy="212079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4434208" y="2674610"/>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4434208" y="3204808"/>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4434208" y="4265204"/>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4434208" y="4795402"/>
            <a:ext cx="436572" cy="33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2891203" y="3999848"/>
            <a:ext cx="151271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18</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313982" y="2201866"/>
            <a:ext cx="3527481" cy="967879"/>
          </a:xfrm>
          <a:prstGeom prst="rect">
            <a:avLst/>
          </a:prstGeom>
          <a:noFill/>
        </p:spPr>
        <p:txBody>
          <a:bodyPr wrap="square" lIns="67232" tIns="33616" rIns="67232" bIns="33616" rtlCol="0">
            <a:spAutoFit/>
          </a:bodyPr>
          <a:lstStyle/>
          <a:p>
            <a:pPr defTabSz="685475">
              <a:lnSpc>
                <a:spcPct val="90000"/>
              </a:lnSpc>
              <a:spcBef>
                <a:spcPts val="1324"/>
              </a:spcBef>
            </a:pPr>
            <a:r>
              <a:rPr lang="en-US" sz="1765" dirty="0">
                <a:solidFill>
                  <a:srgbClr val="353535"/>
                </a:solidFill>
                <a:latin typeface="Segoe UI Semilight"/>
              </a:rPr>
              <a:t>Use your favorite IDE</a:t>
            </a:r>
          </a:p>
          <a:p>
            <a:pPr defTabSz="685475">
              <a:lnSpc>
                <a:spcPct val="90000"/>
              </a:lnSpc>
              <a:spcBef>
                <a:spcPts val="1324"/>
              </a:spcBef>
            </a:pPr>
            <a:r>
              <a:rPr lang="en-US" sz="1765" dirty="0">
                <a:solidFill>
                  <a:srgbClr val="353535"/>
                </a:solidFill>
                <a:latin typeface="Segoe UI Semilight"/>
              </a:rPr>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241236" y="1133965"/>
            <a:ext cx="4201990" cy="674653"/>
          </a:xfrm>
        </p:spPr>
        <p:txBody>
          <a:bodyPr/>
          <a:lstStyle/>
          <a:p>
            <a:r>
              <a:rPr lang="en-US" sz="2941" kern="0" spc="37" dirty="0">
                <a:solidFill>
                  <a:schemeClr val="accent4">
                    <a:lumMod val="75000"/>
                  </a:schemeClr>
                </a:solidFill>
                <a:latin typeface="Segoe UI Semilight" charset="0"/>
                <a:ea typeface="Segoe UI Semilight" charset="0"/>
                <a:cs typeface="Segoe UI Semilight" charset="0"/>
              </a:rPr>
              <a:t>Use what you want</a:t>
            </a:r>
          </a:p>
        </p:txBody>
      </p:sp>
      <p:sp>
        <p:nvSpPr>
          <p:cNvPr id="12" name="TextBox 11">
            <a:extLst>
              <a:ext uri="{FF2B5EF4-FFF2-40B4-BE49-F238E27FC236}">
                <a16:creationId xmlns:a16="http://schemas.microsoft.com/office/drawing/2014/main" id="{F6B30708-0CA9-4D8B-8827-9923ACA4672A}"/>
              </a:ext>
            </a:extLst>
          </p:cNvPr>
          <p:cNvSpPr txBox="1"/>
          <p:nvPr/>
        </p:nvSpPr>
        <p:spPr>
          <a:xfrm>
            <a:off x="4796106" y="4134778"/>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976" y="1868373"/>
            <a:ext cx="588278" cy="39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4333" y="1948517"/>
            <a:ext cx="1106524" cy="210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1" r="17059" b="44702"/>
          <a:stretch/>
        </p:blipFill>
        <p:spPr bwMode="auto">
          <a:xfrm>
            <a:off x="7506009" y="1913975"/>
            <a:ext cx="952451" cy="3058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4796106" y="2825972"/>
            <a:ext cx="3175828" cy="203631"/>
          </a:xfrm>
          <a:prstGeom prst="rect">
            <a:avLst/>
          </a:prstGeom>
          <a:noFill/>
        </p:spPr>
        <p:txBody>
          <a:bodyPr wrap="square" lIns="67232" tIns="33616" rIns="67232" bIns="33616" rtlCol="0">
            <a:spAutoFit/>
          </a:bodyPr>
          <a:lstStyle/>
          <a:p>
            <a:pPr defTabSz="685739">
              <a:spcAft>
                <a:spcPts val="882"/>
              </a:spcAft>
              <a:defRPr/>
            </a:pPr>
            <a:r>
              <a:rPr lang="en-US" sz="882" cap="all" spc="150"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7241963" y="3108131"/>
            <a:ext cx="369889" cy="427286"/>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9679" y="3193633"/>
            <a:ext cx="740162" cy="256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1074" y="3089474"/>
            <a:ext cx="889655" cy="46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3086" y="3225826"/>
            <a:ext cx="1007216" cy="2266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7721974" y="4436344"/>
            <a:ext cx="643161" cy="342107"/>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1198" y="4480183"/>
            <a:ext cx="609289" cy="254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68553" y="4999105"/>
            <a:ext cx="366575" cy="270402"/>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4943939" y="5011435"/>
            <a:ext cx="1052416" cy="245742"/>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01322" y="4946967"/>
            <a:ext cx="1109268" cy="3746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4796106" y="1615391"/>
            <a:ext cx="3175828" cy="203631"/>
          </a:xfrm>
          <a:prstGeom prst="rect">
            <a:avLst/>
          </a:prstGeom>
          <a:noFill/>
        </p:spPr>
        <p:txBody>
          <a:bodyPr wrap="square" lIns="67232" tIns="33616" rIns="67232" bIns="33616" rtlCol="0">
            <a:spAutoFit/>
          </a:bodyPr>
          <a:lstStyle/>
          <a:p>
            <a:pPr defTabSz="685739">
              <a:defRPr/>
            </a:pPr>
            <a:r>
              <a:rPr lang="en-US" sz="882" cap="all" spc="150"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8830018" y="819587"/>
            <a:ext cx="446282"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19</a:t>
            </a:fld>
            <a:endParaRPr lang="en-US" sz="1324" dirty="0">
              <a:solidFill>
                <a:srgbClr val="353535">
                  <a:lumMod val="50000"/>
                </a:srgbClr>
              </a:solidFill>
              <a:latin typeface="Segoe UI Semilight"/>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9322" y="1534919"/>
            <a:ext cx="7645355" cy="2134877"/>
          </a:xfrm>
        </p:spPr>
        <p:txBody>
          <a:bodyPr/>
          <a:lstStyle/>
          <a:p>
            <a:r>
              <a:rPr lang="en-US" sz="3200" dirty="0"/>
              <a:t>Developing and deploying NLP services on the cloud using Azure ML and the Team Data Science Process</a:t>
            </a:r>
            <a:br>
              <a:rPr lang="en-US" sz="3600" dirty="0"/>
            </a:br>
            <a:r>
              <a:rPr lang="en-US" sz="2800" i="1" dirty="0"/>
              <a:t>Sentiment Classification &amp; Entity Recognition</a:t>
            </a:r>
            <a:endParaRPr lang="en-US" sz="2800" i="1"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432438" y="3933239"/>
            <a:ext cx="4145965" cy="1008478"/>
          </a:xfrm>
        </p:spPr>
        <p:txBody>
          <a:bodyPr/>
          <a:lstStyle/>
          <a:p>
            <a:r>
              <a:rPr lang="en-US" sz="2059" dirty="0"/>
              <a:t>Debraj GuhaThakurta</a:t>
            </a:r>
          </a:p>
          <a:p>
            <a:r>
              <a:rPr lang="en-US" sz="1176" dirty="0"/>
              <a:t>Cloud &amp; AI</a:t>
            </a:r>
          </a:p>
          <a:p>
            <a:r>
              <a:rPr lang="en-US" sz="1176"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335674"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a:t>
            </a:fld>
            <a:endParaRPr lang="en-US" sz="1324" dirty="0">
              <a:gradFill>
                <a:gsLst>
                  <a:gs pos="2917">
                    <a:srgbClr val="FFFFFF"/>
                  </a:gs>
                  <a:gs pos="30000">
                    <a:srgbClr val="FFFFFF"/>
                  </a:gs>
                </a:gsLst>
                <a:lin ang="5400000" scaled="0"/>
              </a:gradFill>
              <a:latin typeface="Segoe UI Semilight"/>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5748558" y="3933239"/>
            <a:ext cx="2969407" cy="907043"/>
          </a:xfrm>
          <a:prstGeom prst="rect">
            <a:avLst/>
          </a:prstGeom>
        </p:spPr>
        <p:txBody>
          <a:bodyPr wrap="square">
            <a:spAutoFit/>
          </a:bodyPr>
          <a:lstStyle/>
          <a:p>
            <a:pPr algn="r" defTabSz="685845"/>
            <a:r>
              <a:rPr lang="en-US" sz="2059" dirty="0">
                <a:solidFill>
                  <a:srgbClr val="FFFFFF"/>
                </a:solidFill>
                <a:latin typeface="Segoe UI Semilight"/>
              </a:rPr>
              <a:t>Global Artificial Intelligence Conference</a:t>
            </a:r>
            <a:br>
              <a:rPr lang="en-US" sz="2059" dirty="0">
                <a:solidFill>
                  <a:srgbClr val="FFFFFF"/>
                </a:solidFill>
                <a:latin typeface="Segoe UI Semilight"/>
              </a:rPr>
            </a:br>
            <a:r>
              <a:rPr lang="en-US" sz="1176" dirty="0">
                <a:solidFill>
                  <a:srgbClr val="FFFFFF"/>
                </a:solidFill>
                <a:latin typeface="Segoe UI Semilight"/>
              </a:rPr>
              <a:t>April 27,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584245" y="3916607"/>
            <a:ext cx="80117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2338863" y="5333903"/>
            <a:ext cx="4475847" cy="420953"/>
          </a:xfrm>
          <a:prstGeom prst="rect">
            <a:avLst/>
          </a:prstGeom>
          <a:noFill/>
        </p:spPr>
        <p:txBody>
          <a:bodyPr wrap="none" lIns="134464" tIns="107571" rIns="134464" bIns="107571" rtlCol="0">
            <a:spAutoFit/>
          </a:bodyPr>
          <a:lstStyle/>
          <a:p>
            <a:pPr defTabSz="685845">
              <a:lnSpc>
                <a:spcPct val="90000"/>
              </a:lnSpc>
              <a:spcAft>
                <a:spcPts val="441"/>
              </a:spcAft>
            </a:pPr>
            <a:r>
              <a:rPr lang="en-US" sz="1471" dirty="0">
                <a:solidFill>
                  <a:srgbClr val="353535">
                    <a:lumMod val="75000"/>
                  </a:srgbClr>
                </a:solidFill>
                <a:latin typeface="Segoe UI Semilight"/>
              </a:rPr>
              <a:t>Deck available @: https://aka.ms/tdsp-presentations</a:t>
            </a:r>
          </a:p>
        </p:txBody>
      </p:sp>
      <p:sp>
        <p:nvSpPr>
          <p:cNvPr id="4" name="TextBox 3">
            <a:extLst>
              <a:ext uri="{FF2B5EF4-FFF2-40B4-BE49-F238E27FC236}">
                <a16:creationId xmlns:a16="http://schemas.microsoft.com/office/drawing/2014/main" id="{A25B5B33-933A-452E-BD9E-88929D7C4609}"/>
              </a:ext>
            </a:extLst>
          </p:cNvPr>
          <p:cNvSpPr txBox="1"/>
          <p:nvPr/>
        </p:nvSpPr>
        <p:spPr>
          <a:xfrm>
            <a:off x="1699095" y="6067458"/>
            <a:ext cx="578209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lumMod val="75000"/>
                  </a:schemeClr>
                </a:solidFill>
              </a:rPr>
              <a:t>Credits: Mohamed Abdel-Hady, Wei Guo, Raza Khan, Akshay Mehra, Zoran Dzunic</a:t>
            </a:r>
          </a:p>
        </p:txBody>
      </p:sp>
      <p:sp>
        <p:nvSpPr>
          <p:cNvPr id="5" name="Rectangle 4">
            <a:extLst>
              <a:ext uri="{FF2B5EF4-FFF2-40B4-BE49-F238E27FC236}">
                <a16:creationId xmlns:a16="http://schemas.microsoft.com/office/drawing/2014/main" id="{6A77D950-FEB2-4C82-AF99-B0A9FCFFB2E7}"/>
              </a:ext>
            </a:extLst>
          </p:cNvPr>
          <p:cNvSpPr/>
          <p:nvPr/>
        </p:nvSpPr>
        <p:spPr>
          <a:xfrm>
            <a:off x="2667000" y="5204505"/>
            <a:ext cx="3535327" cy="369332"/>
          </a:xfrm>
          <a:prstGeom prst="rect">
            <a:avLst/>
          </a:prstGeom>
        </p:spPr>
        <p:txBody>
          <a:bodyPr wrap="none">
            <a:spAutoFit/>
          </a:bodyPr>
          <a:lstStyle/>
          <a:p>
            <a:r>
              <a:rPr lang="en-US" dirty="0">
                <a:solidFill>
                  <a:schemeClr val="bg1">
                    <a:lumMod val="20000"/>
                    <a:lumOff val="80000"/>
                  </a:schemeClr>
                </a:solidFill>
              </a:rPr>
              <a:t>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382526" y="576419"/>
            <a:ext cx="8741880" cy="674653"/>
          </a:xfrm>
        </p:spPr>
        <p:txBody>
          <a:bodyPr/>
          <a:lstStyle/>
          <a:p>
            <a:r>
              <a:rPr lang="en-US" sz="2941" dirty="0">
                <a:solidFill>
                  <a:schemeClr val="accent4">
                    <a:lumMod val="50000"/>
                  </a:schemeClr>
                </a:solidFill>
              </a:rPr>
              <a:t>Using TDSP with Azure Machine Learning</a:t>
            </a:r>
          </a:p>
        </p:txBody>
      </p:sp>
      <p:grpSp>
        <p:nvGrpSpPr>
          <p:cNvPr id="6" name="Group 5">
            <a:extLst>
              <a:ext uri="{FF2B5EF4-FFF2-40B4-BE49-F238E27FC236}">
                <a16:creationId xmlns:a16="http://schemas.microsoft.com/office/drawing/2014/main" id="{DF8A2D28-6A4B-4A4A-B02B-7928943D5D76}"/>
              </a:ext>
            </a:extLst>
          </p:cNvPr>
          <p:cNvGrpSpPr/>
          <p:nvPr/>
        </p:nvGrpSpPr>
        <p:grpSpPr>
          <a:xfrm>
            <a:off x="277043" y="1660820"/>
            <a:ext cx="8573321" cy="4170805"/>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8763246" y="813008"/>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defRPr/>
              </a:pPr>
              <a:t>20</a:t>
            </a:fld>
            <a:endParaRPr lang="en-US" sz="1324" dirty="0">
              <a:gradFill>
                <a:gsLst>
                  <a:gs pos="2917">
                    <a:srgbClr val="353535"/>
                  </a:gs>
                  <a:gs pos="30000">
                    <a:srgbClr val="353535"/>
                  </a:gs>
                </a:gsLst>
                <a:lin ang="5400000" scaled="0"/>
              </a:gradFill>
              <a:latin typeface="Segoe UI Semilight"/>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210407" y="4990636"/>
            <a:ext cx="581165" cy="616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82062" y="609600"/>
            <a:ext cx="8741880" cy="674653"/>
          </a:xfrm>
        </p:spPr>
        <p:txBody>
          <a:bodyPr/>
          <a:lstStyle/>
          <a:p>
            <a:r>
              <a:rPr lang="en-US" sz="2941"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317132" y="2144081"/>
            <a:ext cx="3305566" cy="3077574"/>
          </a:xfrm>
        </p:spPr>
        <p:txBody>
          <a:bodyPr/>
          <a:lstStyle/>
          <a:p>
            <a:r>
              <a:rPr lang="en-US" sz="1765" dirty="0"/>
              <a:t>Unstructured data (NLP) modeling with deep-learning</a:t>
            </a:r>
          </a:p>
          <a:p>
            <a:pPr lvl="1"/>
            <a:r>
              <a:rPr lang="en-US" sz="1324" dirty="0">
                <a:latin typeface="+mj-lt"/>
              </a:rPr>
              <a:t>Sentiment classification using supervised word-embeddings</a:t>
            </a:r>
          </a:p>
          <a:p>
            <a:pPr lvl="1"/>
            <a:r>
              <a:rPr lang="en-US" sz="1324" dirty="0">
                <a:latin typeface="+mj-lt"/>
              </a:rPr>
              <a:t>Biomedical (PubMed) Named entity recognition using LSTM</a:t>
            </a:r>
          </a:p>
          <a:p>
            <a:endParaRPr lang="en-US" sz="1765" dirty="0"/>
          </a:p>
          <a:p>
            <a:r>
              <a:rPr lang="en-US" sz="1765" dirty="0"/>
              <a:t>Structured data</a:t>
            </a:r>
          </a:p>
          <a:p>
            <a:pPr lvl="1"/>
            <a:r>
              <a:rPr lang="en-US" sz="1324" dirty="0">
                <a:latin typeface="+mj-lt"/>
              </a:rPr>
              <a:t>Income classification</a:t>
            </a:r>
          </a:p>
          <a:p>
            <a:pPr lvl="1"/>
            <a:endParaRPr lang="en-US" sz="1324" dirty="0">
              <a:latin typeface="+mj-lt"/>
            </a:endParaRPr>
          </a:p>
          <a:p>
            <a:r>
              <a:rPr lang="en-US" sz="1765"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3899682" y="2308469"/>
            <a:ext cx="4754529" cy="257722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rgbClr val="353535">
                    <a:lumMod val="50000"/>
                  </a:srgbClr>
                </a:solidFill>
                <a:latin typeface="Segoe UI Semilight"/>
              </a:rPr>
              <a:pPr defTabSz="685845">
                <a:lnSpc>
                  <a:spcPct val="90000"/>
                </a:lnSpc>
                <a:spcAft>
                  <a:spcPts val="441"/>
                </a:spcAft>
                <a:defRPr/>
              </a:pPr>
              <a:t>21</a:t>
            </a:fld>
            <a:endParaRPr lang="en-US" sz="1324" dirty="0">
              <a:solidFill>
                <a:srgbClr val="353535">
                  <a:lumMod val="50000"/>
                </a:srgbClr>
              </a:solidFill>
              <a:latin typeface="Segoe UI Semilight"/>
            </a:endParaRPr>
          </a:p>
        </p:txBody>
      </p:sp>
      <p:sp>
        <p:nvSpPr>
          <p:cNvPr id="6" name="Rectangle 5">
            <a:extLst>
              <a:ext uri="{FF2B5EF4-FFF2-40B4-BE49-F238E27FC236}">
                <a16:creationId xmlns:a16="http://schemas.microsoft.com/office/drawing/2014/main" id="{49650895-4E49-44C8-AF9C-FC64BC8B43DB}"/>
              </a:ext>
            </a:extLst>
          </p:cNvPr>
          <p:cNvSpPr/>
          <p:nvPr/>
        </p:nvSpPr>
        <p:spPr>
          <a:xfrm>
            <a:off x="482062" y="5509422"/>
            <a:ext cx="8123850" cy="273280"/>
          </a:xfrm>
          <a:prstGeom prst="rect">
            <a:avLst/>
          </a:prstGeom>
        </p:spPr>
        <p:txBody>
          <a:bodyPr wrap="square">
            <a:spAutoFit/>
          </a:bodyPr>
          <a:lstStyle/>
          <a:p>
            <a:pPr algn="ctr" defTabSz="685845"/>
            <a:r>
              <a:rPr lang="en-US" sz="1176" dirty="0">
                <a:solidFill>
                  <a:srgbClr val="353535"/>
                </a:solidFill>
                <a:latin typeface="Segoe UI Ligh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077200" cy="1292662"/>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&amp; deploying NLP services on Azure</a:t>
            </a:r>
            <a:endParaRPr lang="en-US" sz="4000"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22</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5889823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077200" cy="1846659"/>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NLP Sample: </a:t>
            </a: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r>
              <a:rPr lang="en-US" sz="4000" i="1"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Sentiment classification</a:t>
            </a:r>
            <a:endParaRPr lang="en-US" sz="3200" i="1"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683740" y="762000"/>
            <a:ext cx="454297" cy="400627"/>
          </a:xfrm>
          <a:prstGeom prst="rect">
            <a:avLst/>
          </a:prstGeom>
          <a:noFill/>
        </p:spPr>
        <p:txBody>
          <a:bodyPr wrap="none" lIns="134464" tIns="107571" rIns="134464" bIns="107571"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fld id="{221EA3FC-6ECF-4BC1-A31B-DE2BAFB4B974}" type="slidenum">
              <a:rPr kumimoji="0" lang="en-US" sz="1324" b="0" i="0" u="none" strike="noStrike" kern="1200" cap="none" spc="0" normalizeH="0" baseline="0" noProof="0">
                <a:ln>
                  <a:noFill/>
                </a:ln>
                <a:solidFill>
                  <a:schemeClr val="tx1">
                    <a:lumMod val="50000"/>
                  </a:schemeClr>
                </a:solidFill>
                <a:effectLst/>
                <a:uLnTx/>
                <a:uFillTx/>
                <a:latin typeface="Segoe UI Semilight"/>
                <a:ea typeface="+mn-ea"/>
                <a:cs typeface="+mn-cs"/>
              </a:rPr>
              <a:pPr marL="0" marR="0" lvl="0" indent="0" algn="l" defTabSz="685845" rtl="0" eaLnBrk="1" fontAlgn="auto" latinLnBrk="0" hangingPunct="1">
                <a:lnSpc>
                  <a:spcPct val="90000"/>
                </a:lnSpc>
                <a:spcBef>
                  <a:spcPts val="0"/>
                </a:spcBef>
                <a:spcAft>
                  <a:spcPts val="441"/>
                </a:spcAft>
                <a:buClrTx/>
                <a:buSzTx/>
                <a:buFontTx/>
                <a:buNone/>
                <a:tabLst/>
                <a:defRPr/>
              </a:pPr>
              <a:t>23</a:t>
            </a:fld>
            <a:endParaRPr kumimoji="0" lang="en-US" sz="1324"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BBCFABA0-9649-475F-B3D2-B0024515C3DB}"/>
              </a:ext>
            </a:extLst>
          </p:cNvPr>
          <p:cNvSpPr/>
          <p:nvPr/>
        </p:nvSpPr>
        <p:spPr>
          <a:xfrm>
            <a:off x="555740" y="3343490"/>
            <a:ext cx="8153400" cy="369332"/>
          </a:xfrm>
          <a:prstGeom prst="rect">
            <a:avLst/>
          </a:prstGeom>
        </p:spPr>
        <p:txBody>
          <a:bodyPr wrap="square">
            <a:spAutoFit/>
          </a:bodyPr>
          <a:lstStyle/>
          <a:p>
            <a:r>
              <a:rPr lang="en-US" dirty="0"/>
              <a:t>https://github.com/Azure/MachineLearningSamples-TwitterSentimentPrediction</a:t>
            </a:r>
          </a:p>
        </p:txBody>
      </p:sp>
    </p:spTree>
    <p:extLst>
      <p:ext uri="{BB962C8B-B14F-4D97-AF65-F5344CB8AC3E}">
        <p14:creationId xmlns:p14="http://schemas.microsoft.com/office/powerpoint/2010/main" val="37252723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203333" y="685800"/>
            <a:ext cx="8741880" cy="899665"/>
          </a:xfrm>
        </p:spPr>
        <p:txBody>
          <a:bodyPr/>
          <a:lstStyle/>
          <a:p>
            <a:r>
              <a:rPr lang="en-US" sz="3200" dirty="0">
                <a:solidFill>
                  <a:schemeClr val="accent4">
                    <a:lumMod val="75000"/>
                  </a:schemeClr>
                </a:solidFill>
              </a:rPr>
              <a:t>Use case introduction: Twitter sentiment prediction</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01345" y="1737865"/>
            <a:ext cx="8741309" cy="4028795"/>
          </a:xfrm>
        </p:spPr>
        <p:txBody>
          <a:bodyPr/>
          <a:lstStyle/>
          <a:p>
            <a:r>
              <a:rPr lang="en-US" sz="2000" dirty="0"/>
              <a:t>Predict Twitter sentiment using word embedding and classification algorithms</a:t>
            </a:r>
          </a:p>
          <a:p>
            <a:endParaRPr lang="en-US" sz="2000" dirty="0"/>
          </a:p>
          <a:p>
            <a:r>
              <a:rPr lang="en-US" sz="2000" b="1" dirty="0"/>
              <a:t>Objective &amp; scientific question</a:t>
            </a:r>
          </a:p>
          <a:p>
            <a:pPr lvl="1"/>
            <a:r>
              <a:rPr lang="en-US" sz="1800" dirty="0"/>
              <a:t>Develop and deploy sentiment classification service on Azure</a:t>
            </a:r>
          </a:p>
          <a:p>
            <a:pPr lvl="1"/>
            <a:r>
              <a:rPr lang="en-US" sz="1800" dirty="0"/>
              <a:t>Can supervised word embeddings improve accuracy of classification accuracy of sentiment class prediction?</a:t>
            </a:r>
          </a:p>
          <a:p>
            <a:endParaRPr lang="en-US" sz="2000" dirty="0"/>
          </a:p>
          <a:p>
            <a:r>
              <a:rPr lang="en-US" sz="2000" b="1" dirty="0"/>
              <a:t>Dataset</a:t>
            </a:r>
          </a:p>
          <a:p>
            <a:pPr lvl="1"/>
            <a:r>
              <a:rPr lang="en-US" sz="1800" dirty="0"/>
              <a:t>“sentiment140”</a:t>
            </a:r>
          </a:p>
          <a:p>
            <a:pPr lvl="1"/>
            <a:r>
              <a:rPr lang="en-US" sz="1800" dirty="0"/>
              <a:t>1.3 million tweets for training</a:t>
            </a:r>
          </a:p>
          <a:p>
            <a:pPr lvl="1"/>
            <a:r>
              <a:rPr lang="en-US" sz="1800" dirty="0"/>
              <a:t>320,000 for testing</a:t>
            </a:r>
          </a:p>
          <a:p>
            <a:pPr lvl="1"/>
            <a:r>
              <a:rPr lang="en-US" sz="1800" dirty="0"/>
              <a:t>Classes  - only two, positive and negative (neutral tweets were removed)</a:t>
            </a:r>
          </a:p>
        </p:txBody>
      </p:sp>
      <p:sp>
        <p:nvSpPr>
          <p:cNvPr id="4" name="TextBox 3">
            <a:extLst>
              <a:ext uri="{FF2B5EF4-FFF2-40B4-BE49-F238E27FC236}">
                <a16:creationId xmlns:a16="http://schemas.microsoft.com/office/drawing/2014/main" id="{AE4E4BFB-1277-49F8-A07A-118C3F0772A1}"/>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449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B75D-68FA-4A5B-B395-B616D2CC4C9B}"/>
              </a:ext>
            </a:extLst>
          </p:cNvPr>
          <p:cNvSpPr>
            <a:spLocks noGrp="1"/>
          </p:cNvSpPr>
          <p:nvPr>
            <p:ph type="title"/>
          </p:nvPr>
        </p:nvSpPr>
        <p:spPr>
          <a:xfrm>
            <a:off x="215215" y="649643"/>
            <a:ext cx="8741880" cy="691723"/>
          </a:xfrm>
        </p:spPr>
        <p:txBody>
          <a:bodyPr/>
          <a:lstStyle/>
          <a:p>
            <a:r>
              <a:rPr lang="en-US" sz="3200" dirty="0">
                <a:solidFill>
                  <a:schemeClr val="accent4">
                    <a:lumMod val="75000"/>
                  </a:schemeClr>
                </a:solidFill>
              </a:rPr>
              <a:t>Analysis strategy</a:t>
            </a:r>
          </a:p>
        </p:txBody>
      </p:sp>
      <p:sp>
        <p:nvSpPr>
          <p:cNvPr id="3" name="Text Placeholder 2">
            <a:extLst>
              <a:ext uri="{FF2B5EF4-FFF2-40B4-BE49-F238E27FC236}">
                <a16:creationId xmlns:a16="http://schemas.microsoft.com/office/drawing/2014/main" id="{86E0CE51-AA2B-431B-B79E-5B1204E4CF3A}"/>
              </a:ext>
            </a:extLst>
          </p:cNvPr>
          <p:cNvSpPr>
            <a:spLocks noGrp="1"/>
          </p:cNvSpPr>
          <p:nvPr>
            <p:ph type="body" sz="quarter" idx="10"/>
          </p:nvPr>
        </p:nvSpPr>
        <p:spPr>
          <a:xfrm>
            <a:off x="201345" y="1441833"/>
            <a:ext cx="8741309" cy="1138773"/>
          </a:xfrm>
        </p:spPr>
        <p:txBody>
          <a:bodyPr/>
          <a:lstStyle/>
          <a:p>
            <a:r>
              <a:rPr lang="en-US" sz="2000" dirty="0"/>
              <a:t>Generate embeddings in multiple ways</a:t>
            </a:r>
          </a:p>
          <a:p>
            <a:r>
              <a:rPr lang="en-US" sz="2000" dirty="0"/>
              <a:t>Train classifier</a:t>
            </a:r>
          </a:p>
          <a:p>
            <a:r>
              <a:rPr lang="en-US" sz="2000" dirty="0"/>
              <a:t>Evaluate accuracy on test set</a:t>
            </a:r>
          </a:p>
        </p:txBody>
      </p:sp>
      <p:grpSp>
        <p:nvGrpSpPr>
          <p:cNvPr id="38" name="Group 37">
            <a:extLst>
              <a:ext uri="{FF2B5EF4-FFF2-40B4-BE49-F238E27FC236}">
                <a16:creationId xmlns:a16="http://schemas.microsoft.com/office/drawing/2014/main" id="{C9E1B4DB-AE3C-4CBE-9A67-1C728F2C91CC}"/>
              </a:ext>
            </a:extLst>
          </p:cNvPr>
          <p:cNvGrpSpPr/>
          <p:nvPr/>
        </p:nvGrpSpPr>
        <p:grpSpPr>
          <a:xfrm>
            <a:off x="182880" y="2715493"/>
            <a:ext cx="8626894" cy="3826442"/>
            <a:chOff x="182880" y="2715493"/>
            <a:chExt cx="8626894" cy="3826442"/>
          </a:xfrm>
        </p:grpSpPr>
        <p:sp>
          <p:nvSpPr>
            <p:cNvPr id="4" name="Rectangle 3">
              <a:extLst>
                <a:ext uri="{FF2B5EF4-FFF2-40B4-BE49-F238E27FC236}">
                  <a16:creationId xmlns:a16="http://schemas.microsoft.com/office/drawing/2014/main" id="{1324FCB1-8D6A-4BBC-9E94-D46F3E329F28}"/>
                </a:ext>
              </a:extLst>
            </p:cNvPr>
            <p:cNvSpPr/>
            <p:nvPr/>
          </p:nvSpPr>
          <p:spPr bwMode="auto">
            <a:xfrm>
              <a:off x="182880" y="3743166"/>
              <a:ext cx="1450109"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Preprocess tweets</a:t>
              </a:r>
            </a:p>
          </p:txBody>
        </p:sp>
        <p:sp>
          <p:nvSpPr>
            <p:cNvPr id="5" name="Rectangle 4">
              <a:extLst>
                <a:ext uri="{FF2B5EF4-FFF2-40B4-BE49-F238E27FC236}">
                  <a16:creationId xmlns:a16="http://schemas.microsoft.com/office/drawing/2014/main" id="{7A2F0E3D-FC76-4108-9DAE-60E29F64D350}"/>
                </a:ext>
              </a:extLst>
            </p:cNvPr>
            <p:cNvSpPr/>
            <p:nvPr/>
          </p:nvSpPr>
          <p:spPr bwMode="auto">
            <a:xfrm>
              <a:off x="1962677" y="2715493"/>
              <a:ext cx="2133600" cy="899665"/>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Word2Vec</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[Unsupervised]</a:t>
              </a:r>
            </a:p>
          </p:txBody>
        </p:sp>
        <p:sp>
          <p:nvSpPr>
            <p:cNvPr id="6" name="Rectangle 5">
              <a:extLst>
                <a:ext uri="{FF2B5EF4-FFF2-40B4-BE49-F238E27FC236}">
                  <a16:creationId xmlns:a16="http://schemas.microsoft.com/office/drawing/2014/main" id="{96CD44A3-4D14-4052-B4EF-A79F39D006EC}"/>
                </a:ext>
              </a:extLst>
            </p:cNvPr>
            <p:cNvSpPr/>
            <p:nvPr/>
          </p:nvSpPr>
          <p:spPr bwMode="auto">
            <a:xfrm>
              <a:off x="1962677" y="4657566"/>
              <a:ext cx="2209800" cy="12192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Train embedding using tweet classes – CNN (Keras + CNTK)</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[Supervised]</a:t>
              </a:r>
            </a:p>
          </p:txBody>
        </p:sp>
        <p:sp>
          <p:nvSpPr>
            <p:cNvPr id="7" name="Rectangle 6">
              <a:extLst>
                <a:ext uri="{FF2B5EF4-FFF2-40B4-BE49-F238E27FC236}">
                  <a16:creationId xmlns:a16="http://schemas.microsoft.com/office/drawing/2014/main" id="{B4E56864-E6A6-41C4-AE69-C08BED88E38D}"/>
                </a:ext>
              </a:extLst>
            </p:cNvPr>
            <p:cNvSpPr/>
            <p:nvPr/>
          </p:nvSpPr>
          <p:spPr bwMode="auto">
            <a:xfrm>
              <a:off x="4884900" y="3081758"/>
              <a:ext cx="2133600" cy="10668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Logistic regression </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(Keras + CNTK)</a:t>
              </a:r>
            </a:p>
          </p:txBody>
        </p:sp>
        <p:sp>
          <p:nvSpPr>
            <p:cNvPr id="8" name="Rectangle 7">
              <a:extLst>
                <a:ext uri="{FF2B5EF4-FFF2-40B4-BE49-F238E27FC236}">
                  <a16:creationId xmlns:a16="http://schemas.microsoft.com/office/drawing/2014/main" id="{6AA5BE74-767D-4D50-AA4A-F75C7B6B5BF1}"/>
                </a:ext>
              </a:extLst>
            </p:cNvPr>
            <p:cNvSpPr/>
            <p:nvPr/>
          </p:nvSpPr>
          <p:spPr bwMode="auto">
            <a:xfrm>
              <a:off x="4884900" y="4505166"/>
              <a:ext cx="21336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Gradient boosting trees</a:t>
              </a:r>
            </a:p>
          </p:txBody>
        </p:sp>
        <p:sp>
          <p:nvSpPr>
            <p:cNvPr id="9" name="Rectangle 8">
              <a:extLst>
                <a:ext uri="{FF2B5EF4-FFF2-40B4-BE49-F238E27FC236}">
                  <a16:creationId xmlns:a16="http://schemas.microsoft.com/office/drawing/2014/main" id="{E156E00B-A7D8-4BF3-8D86-A8EACFC45EBD}"/>
                </a:ext>
              </a:extLst>
            </p:cNvPr>
            <p:cNvSpPr/>
            <p:nvPr/>
          </p:nvSpPr>
          <p:spPr bwMode="auto">
            <a:xfrm>
              <a:off x="7514374" y="3798226"/>
              <a:ext cx="1295400" cy="7620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Evaluate accuracy</a:t>
              </a:r>
            </a:p>
          </p:txBody>
        </p:sp>
        <p:cxnSp>
          <p:nvCxnSpPr>
            <p:cNvPr id="11" name="Connector: Elbow 10">
              <a:extLst>
                <a:ext uri="{FF2B5EF4-FFF2-40B4-BE49-F238E27FC236}">
                  <a16:creationId xmlns:a16="http://schemas.microsoft.com/office/drawing/2014/main" id="{C470A499-49E0-4F11-BE31-1A2FA79E2469}"/>
                </a:ext>
              </a:extLst>
            </p:cNvPr>
            <p:cNvCxnSpPr>
              <a:stCxn id="4" idx="3"/>
              <a:endCxn id="5" idx="1"/>
            </p:cNvCxnSpPr>
            <p:nvPr/>
          </p:nvCxnSpPr>
          <p:spPr>
            <a:xfrm flipV="1">
              <a:off x="1632989" y="3165326"/>
              <a:ext cx="329688" cy="9588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A5C9B27-B066-48E5-9C55-28226123C253}"/>
                </a:ext>
              </a:extLst>
            </p:cNvPr>
            <p:cNvCxnSpPr>
              <a:stCxn id="4" idx="3"/>
              <a:endCxn id="6" idx="1"/>
            </p:cNvCxnSpPr>
            <p:nvPr/>
          </p:nvCxnSpPr>
          <p:spPr>
            <a:xfrm>
              <a:off x="1632989" y="4124166"/>
              <a:ext cx="329688" cy="1143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8F35836-C06E-4A6B-AE9C-B71AFEDBA890}"/>
                </a:ext>
              </a:extLst>
            </p:cNvPr>
            <p:cNvCxnSpPr>
              <a:cxnSpLocks/>
              <a:stCxn id="5" idx="3"/>
              <a:endCxn id="7" idx="1"/>
            </p:cNvCxnSpPr>
            <p:nvPr/>
          </p:nvCxnSpPr>
          <p:spPr>
            <a:xfrm>
              <a:off x="4096277" y="3165326"/>
              <a:ext cx="788623" cy="4498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0FD424B-97EA-4C7D-B2AE-0A9445D129D0}"/>
                </a:ext>
              </a:extLst>
            </p:cNvPr>
            <p:cNvCxnSpPr>
              <a:stCxn id="6" idx="3"/>
              <a:endCxn id="8" idx="1"/>
            </p:cNvCxnSpPr>
            <p:nvPr/>
          </p:nvCxnSpPr>
          <p:spPr>
            <a:xfrm flipV="1">
              <a:off x="4172477" y="4886166"/>
              <a:ext cx="712423" cy="3810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74460-4BB0-4EC6-880B-4158B6648761}"/>
                </a:ext>
              </a:extLst>
            </p:cNvPr>
            <p:cNvCxnSpPr>
              <a:endCxn id="7" idx="1"/>
            </p:cNvCxnSpPr>
            <p:nvPr/>
          </p:nvCxnSpPr>
          <p:spPr>
            <a:xfrm flipV="1">
              <a:off x="4172477" y="3615158"/>
              <a:ext cx="712423" cy="16520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9DD48-66A1-4DA2-93FC-A662FC608459}"/>
                </a:ext>
              </a:extLst>
            </p:cNvPr>
            <p:cNvCxnSpPr>
              <a:stCxn id="5" idx="3"/>
              <a:endCxn id="8" idx="1"/>
            </p:cNvCxnSpPr>
            <p:nvPr/>
          </p:nvCxnSpPr>
          <p:spPr>
            <a:xfrm>
              <a:off x="4096277" y="3165326"/>
              <a:ext cx="788623" cy="17208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FFD65E-902D-4E69-93C8-1B46659071DE}"/>
                </a:ext>
              </a:extLst>
            </p:cNvPr>
            <p:cNvCxnSpPr>
              <a:stCxn id="7" idx="3"/>
              <a:endCxn id="9" idx="1"/>
            </p:cNvCxnSpPr>
            <p:nvPr/>
          </p:nvCxnSpPr>
          <p:spPr>
            <a:xfrm>
              <a:off x="7018500" y="3615158"/>
              <a:ext cx="495874" cy="564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F74628-8BD6-4E20-B525-A62954F57832}"/>
                </a:ext>
              </a:extLst>
            </p:cNvPr>
            <p:cNvCxnSpPr>
              <a:stCxn id="8" idx="3"/>
              <a:endCxn id="9" idx="1"/>
            </p:cNvCxnSpPr>
            <p:nvPr/>
          </p:nvCxnSpPr>
          <p:spPr>
            <a:xfrm flipV="1">
              <a:off x="7018500" y="4179226"/>
              <a:ext cx="495874" cy="7069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10C85A2-699C-4F03-A932-753059D2AC71}"/>
                </a:ext>
              </a:extLst>
            </p:cNvPr>
            <p:cNvSpPr/>
            <p:nvPr/>
          </p:nvSpPr>
          <p:spPr bwMode="auto">
            <a:xfrm>
              <a:off x="252984" y="6148808"/>
              <a:ext cx="1293495"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Preprocess</a:t>
              </a:r>
            </a:p>
          </p:txBody>
        </p:sp>
        <p:sp>
          <p:nvSpPr>
            <p:cNvPr id="34" name="Rectangle: Rounded Corners 33">
              <a:extLst>
                <a:ext uri="{FF2B5EF4-FFF2-40B4-BE49-F238E27FC236}">
                  <a16:creationId xmlns:a16="http://schemas.microsoft.com/office/drawing/2014/main" id="{505587BB-F179-4AA7-92C1-221176C69915}"/>
                </a:ext>
              </a:extLst>
            </p:cNvPr>
            <p:cNvSpPr/>
            <p:nvPr/>
          </p:nvSpPr>
          <p:spPr bwMode="auto">
            <a:xfrm>
              <a:off x="1966107" y="6160935"/>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word vectors</a:t>
              </a:r>
            </a:p>
          </p:txBody>
        </p:sp>
        <p:sp>
          <p:nvSpPr>
            <p:cNvPr id="35" name="Rectangle: Rounded Corners 34">
              <a:extLst>
                <a:ext uri="{FF2B5EF4-FFF2-40B4-BE49-F238E27FC236}">
                  <a16:creationId xmlns:a16="http://schemas.microsoft.com/office/drawing/2014/main" id="{671B0040-12AC-4CF6-BFE9-9B0656564ECF}"/>
                </a:ext>
              </a:extLst>
            </p:cNvPr>
            <p:cNvSpPr/>
            <p:nvPr/>
          </p:nvSpPr>
          <p:spPr bwMode="auto">
            <a:xfrm>
              <a:off x="4884900" y="6157174"/>
              <a:ext cx="2208321"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tweet classifier</a:t>
              </a:r>
            </a:p>
          </p:txBody>
        </p:sp>
        <p:sp>
          <p:nvSpPr>
            <p:cNvPr id="36" name="Rectangle: Rounded Corners 35">
              <a:extLst>
                <a:ext uri="{FF2B5EF4-FFF2-40B4-BE49-F238E27FC236}">
                  <a16:creationId xmlns:a16="http://schemas.microsoft.com/office/drawing/2014/main" id="{071FA26F-ED70-4691-AAB9-C334F84C60C1}"/>
                </a:ext>
              </a:extLst>
            </p:cNvPr>
            <p:cNvSpPr/>
            <p:nvPr/>
          </p:nvSpPr>
          <p:spPr bwMode="auto">
            <a:xfrm>
              <a:off x="7516279" y="6148808"/>
              <a:ext cx="1293495" cy="344059"/>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Evaluate</a:t>
              </a:r>
            </a:p>
          </p:txBody>
        </p:sp>
      </p:grpSp>
      <p:sp>
        <p:nvSpPr>
          <p:cNvPr id="40" name="TextBox 39">
            <a:extLst>
              <a:ext uri="{FF2B5EF4-FFF2-40B4-BE49-F238E27FC236}">
                <a16:creationId xmlns:a16="http://schemas.microsoft.com/office/drawing/2014/main" id="{7CDB1EDD-2BDC-4FB1-8513-808E5763B50C}"/>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5489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9F6A-33FF-4AF9-9357-A170A46BB24B}"/>
              </a:ext>
            </a:extLst>
          </p:cNvPr>
          <p:cNvSpPr>
            <a:spLocks noGrp="1"/>
          </p:cNvSpPr>
          <p:nvPr>
            <p:ph type="title"/>
          </p:nvPr>
        </p:nvSpPr>
        <p:spPr>
          <a:xfrm>
            <a:off x="201060" y="630545"/>
            <a:ext cx="8741880" cy="899665"/>
          </a:xfrm>
        </p:spPr>
        <p:txBody>
          <a:bodyPr/>
          <a:lstStyle/>
          <a:p>
            <a:r>
              <a:rPr lang="en-US" dirty="0">
                <a:solidFill>
                  <a:schemeClr val="accent4">
                    <a:lumMod val="75000"/>
                  </a:schemeClr>
                </a:solidFill>
              </a:rPr>
              <a:t>Word embedding generation</a:t>
            </a:r>
          </a:p>
        </p:txBody>
      </p:sp>
      <p:sp>
        <p:nvSpPr>
          <p:cNvPr id="3" name="Text Placeholder 2">
            <a:extLst>
              <a:ext uri="{FF2B5EF4-FFF2-40B4-BE49-F238E27FC236}">
                <a16:creationId xmlns:a16="http://schemas.microsoft.com/office/drawing/2014/main" id="{34D30A52-2F0C-4F67-BFEF-C83DD64C862B}"/>
              </a:ext>
            </a:extLst>
          </p:cNvPr>
          <p:cNvSpPr>
            <a:spLocks noGrp="1"/>
          </p:cNvSpPr>
          <p:nvPr>
            <p:ph type="body" sz="quarter" idx="10"/>
          </p:nvPr>
        </p:nvSpPr>
        <p:spPr>
          <a:xfrm>
            <a:off x="201977" y="1187644"/>
            <a:ext cx="8741309" cy="899665"/>
          </a:xfrm>
        </p:spPr>
        <p:txBody>
          <a:bodyPr/>
          <a:lstStyle/>
          <a:p>
            <a:endParaRPr lang="en-US" dirty="0"/>
          </a:p>
        </p:txBody>
      </p:sp>
      <p:pic>
        <p:nvPicPr>
          <p:cNvPr id="4" name="Picture 3">
            <a:extLst>
              <a:ext uri="{FF2B5EF4-FFF2-40B4-BE49-F238E27FC236}">
                <a16:creationId xmlns:a16="http://schemas.microsoft.com/office/drawing/2014/main" id="{007C0F20-2386-405B-AD92-045039913498}"/>
              </a:ext>
            </a:extLst>
          </p:cNvPr>
          <p:cNvPicPr>
            <a:picLocks noChangeAspect="1"/>
          </p:cNvPicPr>
          <p:nvPr/>
        </p:nvPicPr>
        <p:blipFill>
          <a:blip r:embed="rId2"/>
          <a:stretch>
            <a:fillRect/>
          </a:stretch>
        </p:blipFill>
        <p:spPr>
          <a:xfrm>
            <a:off x="4199452" y="3200400"/>
            <a:ext cx="4182548" cy="25772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F932D1-A7B9-4D03-B767-473D4778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52" y="2876398"/>
            <a:ext cx="3124200" cy="3387291"/>
          </a:xfrm>
          <a:prstGeom prst="rect">
            <a:avLst/>
          </a:prstGeom>
        </p:spPr>
      </p:pic>
      <p:sp>
        <p:nvSpPr>
          <p:cNvPr id="8" name="Rectangle: Rounded Corners 7">
            <a:extLst>
              <a:ext uri="{FF2B5EF4-FFF2-40B4-BE49-F238E27FC236}">
                <a16:creationId xmlns:a16="http://schemas.microsoft.com/office/drawing/2014/main" id="{688DB890-2B52-4629-B57B-0736AACB472E}"/>
              </a:ext>
            </a:extLst>
          </p:cNvPr>
          <p:cNvSpPr/>
          <p:nvPr/>
        </p:nvSpPr>
        <p:spPr bwMode="auto">
          <a:xfrm>
            <a:off x="922852" y="2371841"/>
            <a:ext cx="2667000"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Word2Vec: skip-gram</a:t>
            </a:r>
          </a:p>
        </p:txBody>
      </p:sp>
      <p:sp>
        <p:nvSpPr>
          <p:cNvPr id="9" name="Rectangle: Rounded Corners 8">
            <a:extLst>
              <a:ext uri="{FF2B5EF4-FFF2-40B4-BE49-F238E27FC236}">
                <a16:creationId xmlns:a16="http://schemas.microsoft.com/office/drawing/2014/main" id="{B05784D8-37A8-4D64-AF5D-493BC74EE55A}"/>
              </a:ext>
            </a:extLst>
          </p:cNvPr>
          <p:cNvSpPr/>
          <p:nvPr/>
        </p:nvSpPr>
        <p:spPr bwMode="auto">
          <a:xfrm>
            <a:off x="4961452" y="2371841"/>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Supervised word embeddings using CNN</a:t>
            </a:r>
          </a:p>
        </p:txBody>
      </p:sp>
      <p:sp>
        <p:nvSpPr>
          <p:cNvPr id="10" name="TextBox 9">
            <a:extLst>
              <a:ext uri="{FF2B5EF4-FFF2-40B4-BE49-F238E27FC236}">
                <a16:creationId xmlns:a16="http://schemas.microsoft.com/office/drawing/2014/main" id="{040A257E-8485-4C54-84FC-AED1EE6F41E8}"/>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26</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53779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AAB4-48DC-4578-AC2C-D4E150F7D2D0}"/>
              </a:ext>
            </a:extLst>
          </p:cNvPr>
          <p:cNvSpPr>
            <a:spLocks noGrp="1"/>
          </p:cNvSpPr>
          <p:nvPr>
            <p:ph type="title"/>
          </p:nvPr>
        </p:nvSpPr>
        <p:spPr>
          <a:xfrm>
            <a:off x="197500" y="588680"/>
            <a:ext cx="8741880" cy="899665"/>
          </a:xfrm>
        </p:spPr>
        <p:txBody>
          <a:bodyPr/>
          <a:lstStyle/>
          <a:p>
            <a:r>
              <a:rPr lang="en-US" sz="3200" dirty="0">
                <a:solidFill>
                  <a:schemeClr val="accent4">
                    <a:lumMod val="75000"/>
                  </a:schemeClr>
                </a:solidFill>
              </a:rPr>
              <a:t>Supervised embedding generation using CNN</a:t>
            </a:r>
            <a:endParaRPr lang="en-US" sz="32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85F46B4B-5C8A-4422-AC13-CA778D6D8221}"/>
              </a:ext>
            </a:extLst>
          </p:cNvPr>
          <p:cNvSpPr>
            <a:spLocks noGrp="1"/>
          </p:cNvSpPr>
          <p:nvPr>
            <p:ph type="body" sz="quarter" idx="10"/>
          </p:nvPr>
        </p:nvSpPr>
        <p:spPr>
          <a:xfrm>
            <a:off x="201977" y="1187644"/>
            <a:ext cx="8741309" cy="560025"/>
          </a:xfrm>
        </p:spPr>
        <p:txBody>
          <a:bodyPr/>
          <a:lstStyle/>
          <a:p>
            <a:r>
              <a:rPr lang="en-US" dirty="0">
                <a:latin typeface="Courier New" panose="02070309020205020404" pitchFamily="49" charset="0"/>
                <a:cs typeface="Courier New" panose="02070309020205020404" pitchFamily="49" charset="0"/>
              </a:rPr>
              <a:t>code</a:t>
            </a:r>
            <a:endParaRPr lang="en-US" dirty="0"/>
          </a:p>
        </p:txBody>
      </p:sp>
      <p:pic>
        <p:nvPicPr>
          <p:cNvPr id="4" name="Picture 3">
            <a:extLst>
              <a:ext uri="{FF2B5EF4-FFF2-40B4-BE49-F238E27FC236}">
                <a16:creationId xmlns:a16="http://schemas.microsoft.com/office/drawing/2014/main" id="{DE9D7DAC-2A62-4325-BB0D-08EAEBF8499C}"/>
              </a:ext>
            </a:extLst>
          </p:cNvPr>
          <p:cNvPicPr>
            <a:picLocks noChangeAspect="1"/>
          </p:cNvPicPr>
          <p:nvPr/>
        </p:nvPicPr>
        <p:blipFill rotWithShape="1">
          <a:blip r:embed="rId2"/>
          <a:srcRect l="17570" t="39531" r="15833" b="5178"/>
          <a:stretch/>
        </p:blipFill>
        <p:spPr>
          <a:xfrm>
            <a:off x="230505" y="1785769"/>
            <a:ext cx="8760860" cy="3977689"/>
          </a:xfrm>
          <a:prstGeom prst="rect">
            <a:avLst/>
          </a:prstGeom>
        </p:spPr>
      </p:pic>
      <p:sp>
        <p:nvSpPr>
          <p:cNvPr id="5" name="TextBox 4">
            <a:extLst>
              <a:ext uri="{FF2B5EF4-FFF2-40B4-BE49-F238E27FC236}">
                <a16:creationId xmlns:a16="http://schemas.microsoft.com/office/drawing/2014/main" id="{5B0AF828-A037-47B6-A090-E6F224433715}"/>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27</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40050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01060" y="228600"/>
            <a:ext cx="8741880" cy="897592"/>
          </a:xfrm>
        </p:spPr>
        <p:txBody>
          <a:bodyPr/>
          <a:lstStyle/>
          <a:p>
            <a:r>
              <a:rPr lang="en-US" sz="2941" dirty="0">
                <a:solidFill>
                  <a:schemeClr val="accent4">
                    <a:lumMod val="75000"/>
                  </a:schemeClr>
                </a:solidFill>
              </a:rPr>
              <a:t>Model evaluation: Sentiment-specific word embeddings (SSWE) improves classification of sentiments</a:t>
            </a:r>
          </a:p>
        </p:txBody>
      </p:sp>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2"/>
          <a:stretch>
            <a:fillRect/>
          </a:stretch>
        </p:blipFill>
        <p:spPr>
          <a:xfrm>
            <a:off x="1806205" y="1524000"/>
            <a:ext cx="5331206" cy="404196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15D3765-4355-4A01-9DEA-21AC7AB3D690}"/>
              </a:ext>
            </a:extLst>
          </p:cNvPr>
          <p:cNvSpPr/>
          <p:nvPr/>
        </p:nvSpPr>
        <p:spPr>
          <a:xfrm>
            <a:off x="381000" y="5963768"/>
            <a:ext cx="8181616" cy="250710"/>
          </a:xfrm>
          <a:prstGeom prst="rect">
            <a:avLst/>
          </a:prstGeom>
        </p:spPr>
        <p:txBody>
          <a:bodyPr wrap="square">
            <a:spAutoFit/>
          </a:bodyPr>
          <a:lstStyle/>
          <a:p>
            <a:pPr algn="ctr" defTabSz="685845"/>
            <a:r>
              <a:rPr lang="en-US" sz="1029" dirty="0">
                <a:solidFill>
                  <a:srgbClr val="353535"/>
                </a:solidFill>
                <a:latin typeface="Segoe UI Ligh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2998247" y="6205816"/>
            <a:ext cx="2553904" cy="250710"/>
          </a:xfrm>
          <a:prstGeom prst="rect">
            <a:avLst/>
          </a:prstGeom>
        </p:spPr>
        <p:txBody>
          <a:bodyPr wrap="none">
            <a:spAutoFit/>
          </a:bodyPr>
          <a:lstStyle/>
          <a:p>
            <a:pPr defTabSz="685845"/>
            <a:r>
              <a:rPr lang="en-US" sz="1029" dirty="0">
                <a:solidFill>
                  <a:srgbClr val="353535"/>
                </a:solidFill>
                <a:latin typeface="Segoe UI Light"/>
              </a:rPr>
              <a:t>http://www.aclweb.org/anthology/P14-1146</a:t>
            </a:r>
          </a:p>
        </p:txBody>
      </p:sp>
      <p:sp>
        <p:nvSpPr>
          <p:cNvPr id="9" name="TextBox 8">
            <a:extLst>
              <a:ext uri="{FF2B5EF4-FFF2-40B4-BE49-F238E27FC236}">
                <a16:creationId xmlns:a16="http://schemas.microsoft.com/office/drawing/2014/main" id="{9D8DFEA1-3E66-4272-AC35-10E4760F7754}"/>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28</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238-236C-40CD-B732-8636E3F04709}"/>
              </a:ext>
            </a:extLst>
          </p:cNvPr>
          <p:cNvSpPr>
            <a:spLocks noGrp="1"/>
          </p:cNvSpPr>
          <p:nvPr>
            <p:ph type="title"/>
          </p:nvPr>
        </p:nvSpPr>
        <p:spPr>
          <a:xfrm>
            <a:off x="424649" y="563090"/>
            <a:ext cx="8741880" cy="899665"/>
          </a:xfrm>
        </p:spPr>
        <p:txBody>
          <a:bodyPr/>
          <a:lstStyle/>
          <a:p>
            <a:r>
              <a:rPr lang="en-US" sz="3200" dirty="0">
                <a:solidFill>
                  <a:schemeClr val="accent4">
                    <a:lumMod val="75000"/>
                  </a:schemeClr>
                </a:solidFill>
              </a:rPr>
              <a:t>Model deployment</a:t>
            </a:r>
          </a:p>
        </p:txBody>
      </p:sp>
      <p:sp>
        <p:nvSpPr>
          <p:cNvPr id="3" name="Text Placeholder 2">
            <a:extLst>
              <a:ext uri="{FF2B5EF4-FFF2-40B4-BE49-F238E27FC236}">
                <a16:creationId xmlns:a16="http://schemas.microsoft.com/office/drawing/2014/main" id="{85789AD5-E1A2-4BF3-9470-F0261D64571F}"/>
              </a:ext>
            </a:extLst>
          </p:cNvPr>
          <p:cNvSpPr>
            <a:spLocks noGrp="1"/>
          </p:cNvSpPr>
          <p:nvPr>
            <p:ph type="body" sz="quarter" idx="10"/>
          </p:nvPr>
        </p:nvSpPr>
        <p:spPr>
          <a:xfrm>
            <a:off x="228600" y="1675738"/>
            <a:ext cx="8741309" cy="1181862"/>
          </a:xfrm>
        </p:spPr>
        <p:txBody>
          <a:bodyPr/>
          <a:lstStyle/>
          <a:p>
            <a:r>
              <a:rPr lang="en-US" sz="2400" dirty="0"/>
              <a:t>The operationalization environment provisions Docker and Kubernetes in the cluster to manage the web-service deployment</a:t>
            </a:r>
          </a:p>
        </p:txBody>
      </p:sp>
      <p:pic>
        <p:nvPicPr>
          <p:cNvPr id="5" name="Picture 4">
            <a:extLst>
              <a:ext uri="{FF2B5EF4-FFF2-40B4-BE49-F238E27FC236}">
                <a16:creationId xmlns:a16="http://schemas.microsoft.com/office/drawing/2014/main" id="{E66BF398-A67C-483A-8643-EB26E90F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5" y="3393219"/>
            <a:ext cx="8395690" cy="1752600"/>
          </a:xfrm>
          <a:prstGeom prst="rect">
            <a:avLst/>
          </a:prstGeom>
        </p:spPr>
      </p:pic>
      <p:sp>
        <p:nvSpPr>
          <p:cNvPr id="6" name="TextBox 5">
            <a:extLst>
              <a:ext uri="{FF2B5EF4-FFF2-40B4-BE49-F238E27FC236}">
                <a16:creationId xmlns:a16="http://schemas.microsoft.com/office/drawing/2014/main" id="{7334EF72-A474-4842-864F-B43B8E9F30FB}"/>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29</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32834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594115" y="1220129"/>
            <a:ext cx="8741880" cy="674653"/>
          </a:xfrm>
        </p:spPr>
        <p:txBody>
          <a:bodyPr/>
          <a:lstStyle/>
          <a:p>
            <a:r>
              <a:rPr lang="en-US" sz="3235"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579538" y="2209800"/>
            <a:ext cx="7718172" cy="3030830"/>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r>
              <a:rPr lang="en-US" sz="2400" dirty="0"/>
              <a:t>Azure Machine Learning (AML)</a:t>
            </a:r>
          </a:p>
          <a:p>
            <a:pPr lvl="1"/>
            <a:r>
              <a:rPr lang="en-US" sz="1800" dirty="0"/>
              <a:t>Key features</a:t>
            </a:r>
          </a:p>
          <a:p>
            <a:pPr lvl="1"/>
            <a:r>
              <a:rPr lang="en-US" sz="1800" dirty="0"/>
              <a:t>Developing and deploying AI solutions</a:t>
            </a:r>
          </a:p>
          <a:p>
            <a:endParaRPr lang="en-US" sz="1050" dirty="0"/>
          </a:p>
          <a:p>
            <a:r>
              <a:rPr lang="en-US" sz="2400" dirty="0"/>
              <a:t>Using AML and TDSP to develop &amp; deploy NLP services</a:t>
            </a:r>
            <a:endParaRPr lang="en-US" sz="1800" dirty="0"/>
          </a:p>
        </p:txBody>
      </p:sp>
      <p:sp>
        <p:nvSpPr>
          <p:cNvPr id="4" name="TextBox 3">
            <a:extLst>
              <a:ext uri="{FF2B5EF4-FFF2-40B4-BE49-F238E27FC236}">
                <a16:creationId xmlns:a16="http://schemas.microsoft.com/office/drawing/2014/main" id="{70515391-31EF-47E0-ADCC-4E4F450C4DDD}"/>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3</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05000"/>
            <a:ext cx="8077200" cy="1846659"/>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NLP Sample: </a:t>
            </a: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r>
              <a:rPr lang="en-US" sz="4000" i="1" dirty="0">
                <a:solidFill>
                  <a:schemeClr val="tx1">
                    <a:lumMod val="95000"/>
                  </a:schemeClr>
                </a:solidFill>
              </a:rPr>
              <a:t>Named entity recognition (NER)</a:t>
            </a:r>
          </a:p>
        </p:txBody>
      </p:sp>
      <p:sp>
        <p:nvSpPr>
          <p:cNvPr id="6" name="TextBox 5">
            <a:extLst>
              <a:ext uri="{FF2B5EF4-FFF2-40B4-BE49-F238E27FC236}">
                <a16:creationId xmlns:a16="http://schemas.microsoft.com/office/drawing/2014/main" id="{BC25FE75-7C44-43C5-89BA-D30D1D4ACDBA}"/>
              </a:ext>
            </a:extLst>
          </p:cNvPr>
          <p:cNvSpPr txBox="1"/>
          <p:nvPr/>
        </p:nvSpPr>
        <p:spPr>
          <a:xfrm>
            <a:off x="8610600" y="7620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30</a:t>
            </a:fld>
            <a:endParaRPr lang="en-US" sz="1324" dirty="0">
              <a:solidFill>
                <a:schemeClr val="tx1">
                  <a:lumMod val="50000"/>
                </a:schemeClr>
              </a:solidFill>
              <a:latin typeface="Segoe UI Semilight"/>
            </a:endParaRPr>
          </a:p>
        </p:txBody>
      </p:sp>
      <p:sp>
        <p:nvSpPr>
          <p:cNvPr id="3" name="Rectangle 2">
            <a:extLst>
              <a:ext uri="{FF2B5EF4-FFF2-40B4-BE49-F238E27FC236}">
                <a16:creationId xmlns:a16="http://schemas.microsoft.com/office/drawing/2014/main" id="{943BB612-C11E-42DE-8BA3-DE2CC42C3821}"/>
              </a:ext>
            </a:extLst>
          </p:cNvPr>
          <p:cNvSpPr/>
          <p:nvPr/>
        </p:nvSpPr>
        <p:spPr>
          <a:xfrm>
            <a:off x="609600" y="3797334"/>
            <a:ext cx="8077200" cy="369332"/>
          </a:xfrm>
          <a:prstGeom prst="rect">
            <a:avLst/>
          </a:prstGeom>
        </p:spPr>
        <p:txBody>
          <a:bodyPr wrap="square">
            <a:spAutoFit/>
          </a:bodyPr>
          <a:lstStyle/>
          <a:p>
            <a:r>
              <a:rPr lang="en-US" dirty="0"/>
              <a:t>https://github.com/Azure/MachineLearningSamples-BiomedicalEntityExtraction</a:t>
            </a:r>
          </a:p>
        </p:txBody>
      </p:sp>
    </p:spTree>
    <p:extLst>
      <p:ext uri="{BB962C8B-B14F-4D97-AF65-F5344CB8AC3E}">
        <p14:creationId xmlns:p14="http://schemas.microsoft.com/office/powerpoint/2010/main" val="42859969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DDF-884D-4DF4-9A61-E8B027B24DFA}"/>
              </a:ext>
            </a:extLst>
          </p:cNvPr>
          <p:cNvSpPr>
            <a:spLocks noGrp="1"/>
          </p:cNvSpPr>
          <p:nvPr>
            <p:ph type="title"/>
          </p:nvPr>
        </p:nvSpPr>
        <p:spPr>
          <a:xfrm>
            <a:off x="402120" y="588680"/>
            <a:ext cx="8741880" cy="899665"/>
          </a:xfrm>
        </p:spPr>
        <p:txBody>
          <a:bodyPr/>
          <a:lstStyle/>
          <a:p>
            <a:r>
              <a:rPr lang="en-US" sz="3200" dirty="0">
                <a:solidFill>
                  <a:schemeClr val="accent4">
                    <a:lumMod val="75000"/>
                  </a:schemeClr>
                </a:solidFill>
              </a:rPr>
              <a:t>Use case introduction: Biomedical named entity recognition using LSTMs</a:t>
            </a:r>
          </a:p>
        </p:txBody>
      </p:sp>
      <p:sp>
        <p:nvSpPr>
          <p:cNvPr id="3" name="Text Placeholder 2">
            <a:extLst>
              <a:ext uri="{FF2B5EF4-FFF2-40B4-BE49-F238E27FC236}">
                <a16:creationId xmlns:a16="http://schemas.microsoft.com/office/drawing/2014/main" id="{BFBB395B-42F3-4A2E-BDE8-6CFF3FB7EB14}"/>
              </a:ext>
            </a:extLst>
          </p:cNvPr>
          <p:cNvSpPr>
            <a:spLocks noGrp="1"/>
          </p:cNvSpPr>
          <p:nvPr>
            <p:ph type="body" sz="quarter" idx="10"/>
          </p:nvPr>
        </p:nvSpPr>
        <p:spPr>
          <a:xfrm>
            <a:off x="219937" y="1737865"/>
            <a:ext cx="8741309" cy="3865674"/>
          </a:xfrm>
        </p:spPr>
        <p:txBody>
          <a:bodyPr/>
          <a:lstStyle/>
          <a:p>
            <a:r>
              <a:rPr lang="en-US" sz="2000" dirty="0"/>
              <a:t>Identify drugs, chemicals diseases from medical abstracts (PubMed) or medical documents such as electronic health records (EHRs)</a:t>
            </a:r>
          </a:p>
          <a:p>
            <a:endParaRPr lang="en-US" sz="2000" b="1" dirty="0"/>
          </a:p>
          <a:p>
            <a:r>
              <a:rPr lang="en-US" sz="2000" b="1" dirty="0"/>
              <a:t>Objective &amp; question</a:t>
            </a:r>
          </a:p>
          <a:p>
            <a:pPr lvl="1"/>
            <a:r>
              <a:rPr lang="en-US" sz="1800" dirty="0"/>
              <a:t>Train a scalable model for NER using word vectors and deep learning architecture</a:t>
            </a:r>
          </a:p>
          <a:p>
            <a:pPr lvl="1"/>
            <a:r>
              <a:rPr lang="en-US" sz="1800" dirty="0"/>
              <a:t>Can we improve NER accuracy using domain-specific (biomedical) datasets for word embedding, rather than a generic dataset (e.g. Google news articles)?</a:t>
            </a:r>
          </a:p>
          <a:p>
            <a:endParaRPr lang="en-US" sz="2000" dirty="0"/>
          </a:p>
          <a:p>
            <a:r>
              <a:rPr lang="en-US" sz="2000" b="1" dirty="0"/>
              <a:t>Datasets</a:t>
            </a:r>
          </a:p>
          <a:p>
            <a:pPr lvl="1"/>
            <a:r>
              <a:rPr lang="en-US" sz="1800" dirty="0"/>
              <a:t>Word embeddings: Entire set of PubMed abstracts, ~30 MIL</a:t>
            </a:r>
          </a:p>
          <a:p>
            <a:pPr lvl="1"/>
            <a:r>
              <a:rPr lang="en-US" sz="1800" dirty="0"/>
              <a:t>Drugs and disease labeled data-set</a:t>
            </a:r>
          </a:p>
          <a:p>
            <a:pPr lvl="1"/>
            <a:r>
              <a:rPr lang="en-US" sz="1800" dirty="0"/>
              <a:t>Biological entities (protein, DNA, RNA etc.)</a:t>
            </a:r>
          </a:p>
        </p:txBody>
      </p:sp>
      <p:sp>
        <p:nvSpPr>
          <p:cNvPr id="4" name="TextBox 3">
            <a:extLst>
              <a:ext uri="{FF2B5EF4-FFF2-40B4-BE49-F238E27FC236}">
                <a16:creationId xmlns:a16="http://schemas.microsoft.com/office/drawing/2014/main" id="{5D3910FE-97AF-4BFF-8A93-00BF97B8916C}"/>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31</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62517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79AB-767A-4A81-BAAE-2F8178DD6B8D}"/>
              </a:ext>
            </a:extLst>
          </p:cNvPr>
          <p:cNvSpPr>
            <a:spLocks noGrp="1"/>
          </p:cNvSpPr>
          <p:nvPr>
            <p:ph type="title"/>
          </p:nvPr>
        </p:nvSpPr>
        <p:spPr>
          <a:xfrm>
            <a:off x="76200" y="588680"/>
            <a:ext cx="8741880" cy="899665"/>
          </a:xfrm>
        </p:spPr>
        <p:txBody>
          <a:bodyPr/>
          <a:lstStyle/>
          <a:p>
            <a:r>
              <a:rPr lang="en-US" sz="3200" dirty="0">
                <a:solidFill>
                  <a:schemeClr val="accent4">
                    <a:lumMod val="75000"/>
                  </a:schemeClr>
                </a:solidFill>
              </a:rPr>
              <a:t>Architecture: Data pipeline and experimental setup</a:t>
            </a:r>
          </a:p>
        </p:txBody>
      </p:sp>
      <p:pic>
        <p:nvPicPr>
          <p:cNvPr id="5" name="Picture 4">
            <a:extLst>
              <a:ext uri="{FF2B5EF4-FFF2-40B4-BE49-F238E27FC236}">
                <a16:creationId xmlns:a16="http://schemas.microsoft.com/office/drawing/2014/main" id="{A55D4BF2-8750-4245-B89E-DB5CBB24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1600200"/>
            <a:ext cx="9144000" cy="4816972"/>
          </a:xfrm>
          <a:prstGeom prst="rect">
            <a:avLst/>
          </a:prstGeom>
        </p:spPr>
      </p:pic>
      <p:sp>
        <p:nvSpPr>
          <p:cNvPr id="6" name="TextBox 5">
            <a:extLst>
              <a:ext uri="{FF2B5EF4-FFF2-40B4-BE49-F238E27FC236}">
                <a16:creationId xmlns:a16="http://schemas.microsoft.com/office/drawing/2014/main" id="{0BC3B747-069F-4168-97C6-C3D497BD3673}"/>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32</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83907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040E-57BF-4F6E-9D95-98C7CCD35404}"/>
              </a:ext>
            </a:extLst>
          </p:cNvPr>
          <p:cNvSpPr>
            <a:spLocks noGrp="1"/>
          </p:cNvSpPr>
          <p:nvPr>
            <p:ph type="title"/>
          </p:nvPr>
        </p:nvSpPr>
        <p:spPr>
          <a:xfrm>
            <a:off x="233281" y="169884"/>
            <a:ext cx="8741880" cy="899665"/>
          </a:xfrm>
        </p:spPr>
        <p:txBody>
          <a:bodyPr/>
          <a:lstStyle/>
          <a:p>
            <a:r>
              <a:rPr lang="en-US" sz="3200" dirty="0">
                <a:solidFill>
                  <a:schemeClr val="accent4">
                    <a:lumMod val="75000"/>
                  </a:schemeClr>
                </a:solidFill>
              </a:rPr>
              <a:t>Word2Vec &amp; Bi-directional LSTM model architecture</a:t>
            </a:r>
          </a:p>
        </p:txBody>
      </p:sp>
      <p:sp>
        <p:nvSpPr>
          <p:cNvPr id="3" name="Text Placeholder 2">
            <a:extLst>
              <a:ext uri="{FF2B5EF4-FFF2-40B4-BE49-F238E27FC236}">
                <a16:creationId xmlns:a16="http://schemas.microsoft.com/office/drawing/2014/main" id="{9F7A555F-DECD-46CD-976A-AD8D1D9E2652}"/>
              </a:ext>
            </a:extLst>
          </p:cNvPr>
          <p:cNvSpPr>
            <a:spLocks noGrp="1"/>
          </p:cNvSpPr>
          <p:nvPr>
            <p:ph type="body" sz="quarter" idx="10"/>
          </p:nvPr>
        </p:nvSpPr>
        <p:spPr>
          <a:xfrm>
            <a:off x="522840" y="1031449"/>
            <a:ext cx="4191000" cy="1596976"/>
          </a:xfrm>
        </p:spPr>
        <p:txBody>
          <a:bodyPr/>
          <a:lstStyle/>
          <a:p>
            <a:r>
              <a:rPr lang="en-US" dirty="0"/>
              <a:t>Word2Vec:</a:t>
            </a:r>
          </a:p>
          <a:p>
            <a:pPr lvl="1"/>
            <a:r>
              <a:rPr lang="en-US" dirty="0"/>
              <a:t>Spark MLlib implementation</a:t>
            </a:r>
          </a:p>
          <a:p>
            <a:pPr lvl="1"/>
            <a:r>
              <a:rPr lang="en-US" dirty="0"/>
              <a:t>Azure HDInsight Spark cluster</a:t>
            </a:r>
          </a:p>
          <a:p>
            <a:pPr lvl="1"/>
            <a:r>
              <a:rPr lang="en-US" dirty="0"/>
              <a:t>11 nodes</a:t>
            </a:r>
          </a:p>
        </p:txBody>
      </p:sp>
      <p:pic>
        <p:nvPicPr>
          <p:cNvPr id="5" name="Picture 4">
            <a:extLst>
              <a:ext uri="{FF2B5EF4-FFF2-40B4-BE49-F238E27FC236}">
                <a16:creationId xmlns:a16="http://schemas.microsoft.com/office/drawing/2014/main" id="{3C05A809-9208-4134-818B-598D967F7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302758"/>
            <a:ext cx="3134760" cy="5385358"/>
          </a:xfrm>
          <a:prstGeom prst="rect">
            <a:avLst/>
          </a:prstGeom>
        </p:spPr>
      </p:pic>
      <p:sp>
        <p:nvSpPr>
          <p:cNvPr id="10" name="Rectangle: Rounded Corners 9">
            <a:extLst>
              <a:ext uri="{FF2B5EF4-FFF2-40B4-BE49-F238E27FC236}">
                <a16:creationId xmlns:a16="http://schemas.microsoft.com/office/drawing/2014/main" id="{0DE12BAE-C769-472F-BF8D-66A8C24F23CF}"/>
              </a:ext>
            </a:extLst>
          </p:cNvPr>
          <p:cNvSpPr/>
          <p:nvPr/>
        </p:nvSpPr>
        <p:spPr bwMode="auto">
          <a:xfrm>
            <a:off x="5565767" y="840949"/>
            <a:ext cx="2823626" cy="381000"/>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Bi-directional LSTM for NER</a:t>
            </a:r>
          </a:p>
        </p:txBody>
      </p:sp>
      <p:sp>
        <p:nvSpPr>
          <p:cNvPr id="11" name="TextBox 10">
            <a:extLst>
              <a:ext uri="{FF2B5EF4-FFF2-40B4-BE49-F238E27FC236}">
                <a16:creationId xmlns:a16="http://schemas.microsoft.com/office/drawing/2014/main" id="{B5CEBB7C-6F17-47C9-88E1-5F2AE87632CF}"/>
              </a:ext>
            </a:extLst>
          </p:cNvPr>
          <p:cNvSpPr txBox="1"/>
          <p:nvPr/>
        </p:nvSpPr>
        <p:spPr>
          <a:xfrm>
            <a:off x="8689703" y="-3043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33</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247825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3B13-DB4C-4A71-83D3-BD69E8900295}"/>
              </a:ext>
            </a:extLst>
          </p:cNvPr>
          <p:cNvSpPr>
            <a:spLocks noGrp="1"/>
          </p:cNvSpPr>
          <p:nvPr>
            <p:ph type="title"/>
          </p:nvPr>
        </p:nvSpPr>
        <p:spPr>
          <a:xfrm>
            <a:off x="402120" y="563090"/>
            <a:ext cx="8741880" cy="899665"/>
          </a:xfrm>
        </p:spPr>
        <p:txBody>
          <a:bodyPr/>
          <a:lstStyle/>
          <a:p>
            <a:r>
              <a:rPr lang="en-US" sz="3200" dirty="0">
                <a:solidFill>
                  <a:schemeClr val="accent4">
                    <a:lumMod val="75000"/>
                  </a:schemeClr>
                </a:solidFill>
              </a:rPr>
              <a:t>Bi-directional LSTM for NER</a:t>
            </a:r>
          </a:p>
        </p:txBody>
      </p:sp>
      <p:sp>
        <p:nvSpPr>
          <p:cNvPr id="4" name="Text Placeholder 2">
            <a:extLst>
              <a:ext uri="{FF2B5EF4-FFF2-40B4-BE49-F238E27FC236}">
                <a16:creationId xmlns:a16="http://schemas.microsoft.com/office/drawing/2014/main" id="{16843B42-7842-4B1E-9B38-96AE69C1FAD6}"/>
              </a:ext>
            </a:extLst>
          </p:cNvPr>
          <p:cNvSpPr txBox="1">
            <a:spLocks/>
          </p:cNvSpPr>
          <p:nvPr/>
        </p:nvSpPr>
        <p:spPr>
          <a:xfrm>
            <a:off x="201977" y="1187644"/>
            <a:ext cx="8741309" cy="560025"/>
          </a:xfrm>
          <a:prstGeom prst="rect">
            <a:avLst/>
          </a:prstGeom>
        </p:spPr>
        <p:txBody>
          <a:bodyPr vert="horz" wrap="square" lIns="146304" tIns="91440" rIns="146304" bIns="91440" rtlCol="0">
            <a:spAutoFit/>
          </a:bodyPr>
          <a:lst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dirty="0">
                <a:latin typeface="Courier New" panose="02070309020205020404" pitchFamily="49" charset="0"/>
                <a:cs typeface="Courier New" panose="02070309020205020404" pitchFamily="49" charset="0"/>
              </a:rPr>
              <a:t>code</a:t>
            </a:r>
            <a:endParaRPr lang="en-US" dirty="0"/>
          </a:p>
        </p:txBody>
      </p:sp>
      <p:pic>
        <p:nvPicPr>
          <p:cNvPr id="5" name="Picture 4">
            <a:extLst>
              <a:ext uri="{FF2B5EF4-FFF2-40B4-BE49-F238E27FC236}">
                <a16:creationId xmlns:a16="http://schemas.microsoft.com/office/drawing/2014/main" id="{AB31D12A-4B99-4A72-AA76-395DCF33C46F}"/>
              </a:ext>
            </a:extLst>
          </p:cNvPr>
          <p:cNvPicPr>
            <a:picLocks noChangeAspect="1"/>
          </p:cNvPicPr>
          <p:nvPr/>
        </p:nvPicPr>
        <p:blipFill rotWithShape="1">
          <a:blip r:embed="rId2"/>
          <a:srcRect l="16667" t="16378" r="33333" b="18000"/>
          <a:stretch/>
        </p:blipFill>
        <p:spPr>
          <a:xfrm>
            <a:off x="1295400" y="1828800"/>
            <a:ext cx="6705600" cy="4812912"/>
          </a:xfrm>
          <a:prstGeom prst="rect">
            <a:avLst/>
          </a:prstGeom>
        </p:spPr>
      </p:pic>
      <p:sp>
        <p:nvSpPr>
          <p:cNvPr id="6" name="TextBox 5">
            <a:extLst>
              <a:ext uri="{FF2B5EF4-FFF2-40B4-BE49-F238E27FC236}">
                <a16:creationId xmlns:a16="http://schemas.microsoft.com/office/drawing/2014/main" id="{93775497-983F-41E6-A886-5543179CABC0}"/>
              </a:ext>
            </a:extLst>
          </p:cNvPr>
          <p:cNvSpPr txBox="1"/>
          <p:nvPr/>
        </p:nvSpPr>
        <p:spPr>
          <a:xfrm>
            <a:off x="8680426" y="702416"/>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34</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322869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F85A-2A20-4271-8B32-592C90957F90}"/>
              </a:ext>
            </a:extLst>
          </p:cNvPr>
          <p:cNvSpPr>
            <a:spLocks noGrp="1"/>
          </p:cNvSpPr>
          <p:nvPr>
            <p:ph type="title"/>
          </p:nvPr>
        </p:nvSpPr>
        <p:spPr>
          <a:xfrm>
            <a:off x="201060" y="563090"/>
            <a:ext cx="8741880" cy="899665"/>
          </a:xfrm>
        </p:spPr>
        <p:txBody>
          <a:bodyPr/>
          <a:lstStyle/>
          <a:p>
            <a:r>
              <a:rPr lang="en-US" sz="3200" dirty="0">
                <a:solidFill>
                  <a:schemeClr val="accent4">
                    <a:lumMod val="75000"/>
                  </a:schemeClr>
                </a:solidFill>
              </a:rPr>
              <a:t>Biomedical NER model evaluation</a:t>
            </a:r>
          </a:p>
        </p:txBody>
      </p:sp>
      <p:sp>
        <p:nvSpPr>
          <p:cNvPr id="3" name="Text Placeholder 2">
            <a:extLst>
              <a:ext uri="{FF2B5EF4-FFF2-40B4-BE49-F238E27FC236}">
                <a16:creationId xmlns:a16="http://schemas.microsoft.com/office/drawing/2014/main" id="{8615F7CD-FE4B-4A3C-B636-AF5973B36598}"/>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644708DC-370C-4291-A009-A3C5D107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66" y="1371599"/>
            <a:ext cx="4222713" cy="4628154"/>
          </a:xfrm>
          <a:prstGeom prst="rect">
            <a:avLst/>
          </a:prstGeom>
        </p:spPr>
      </p:pic>
      <p:sp>
        <p:nvSpPr>
          <p:cNvPr id="6" name="Rectangle 5">
            <a:extLst>
              <a:ext uri="{FF2B5EF4-FFF2-40B4-BE49-F238E27FC236}">
                <a16:creationId xmlns:a16="http://schemas.microsoft.com/office/drawing/2014/main" id="{5DF4C05D-158E-43E7-988F-A3847BA7EF86}"/>
              </a:ext>
            </a:extLst>
          </p:cNvPr>
          <p:cNvSpPr/>
          <p:nvPr/>
        </p:nvSpPr>
        <p:spPr>
          <a:xfrm>
            <a:off x="536928" y="6121015"/>
            <a:ext cx="3938194" cy="338554"/>
          </a:xfrm>
          <a:prstGeom prst="rect">
            <a:avLst/>
          </a:prstGeom>
        </p:spPr>
        <p:txBody>
          <a:bodyPr wrap="none">
            <a:spAutoFit/>
          </a:bodyPr>
          <a:lstStyle/>
          <a:p>
            <a:pPr algn="ctr"/>
            <a:r>
              <a:rPr lang="en-US" sz="1600" dirty="0">
                <a:solidFill>
                  <a:schemeClr val="tx1">
                    <a:lumMod val="50000"/>
                  </a:schemeClr>
                </a:solidFill>
              </a:rPr>
              <a:t>Semeval 2013 - Task 9.1 (Drug Recognition)</a:t>
            </a:r>
          </a:p>
        </p:txBody>
      </p:sp>
      <p:sp>
        <p:nvSpPr>
          <p:cNvPr id="9" name="Rectangle 8">
            <a:extLst>
              <a:ext uri="{FF2B5EF4-FFF2-40B4-BE49-F238E27FC236}">
                <a16:creationId xmlns:a16="http://schemas.microsoft.com/office/drawing/2014/main" id="{BE5B10D8-680F-4203-A9B4-117F41C9CA2B}"/>
              </a:ext>
            </a:extLst>
          </p:cNvPr>
          <p:cNvSpPr/>
          <p:nvPr/>
        </p:nvSpPr>
        <p:spPr>
          <a:xfrm>
            <a:off x="5715000" y="6090237"/>
            <a:ext cx="2205347" cy="338554"/>
          </a:xfrm>
          <a:prstGeom prst="rect">
            <a:avLst/>
          </a:prstGeom>
        </p:spPr>
        <p:txBody>
          <a:bodyPr wrap="none">
            <a:spAutoFit/>
          </a:bodyPr>
          <a:lstStyle/>
          <a:p>
            <a:r>
              <a:rPr lang="en-US" sz="1600" dirty="0">
                <a:solidFill>
                  <a:srgbClr val="000000"/>
                </a:solidFill>
              </a:rPr>
              <a:t>BioCreative V CDR task</a:t>
            </a:r>
            <a:endParaRPr lang="en-US" sz="1600" dirty="0"/>
          </a:p>
        </p:txBody>
      </p:sp>
      <p:pic>
        <p:nvPicPr>
          <p:cNvPr id="11" name="Picture 10">
            <a:extLst>
              <a:ext uri="{FF2B5EF4-FFF2-40B4-BE49-F238E27FC236}">
                <a16:creationId xmlns:a16="http://schemas.microsoft.com/office/drawing/2014/main" id="{800C0F40-465B-412E-8608-13C0ED22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67" y="1820609"/>
            <a:ext cx="4197151" cy="3730135"/>
          </a:xfrm>
          <a:prstGeom prst="rect">
            <a:avLst/>
          </a:prstGeom>
        </p:spPr>
      </p:pic>
      <p:sp>
        <p:nvSpPr>
          <p:cNvPr id="12" name="TextBox 11">
            <a:extLst>
              <a:ext uri="{FF2B5EF4-FFF2-40B4-BE49-F238E27FC236}">
                <a16:creationId xmlns:a16="http://schemas.microsoft.com/office/drawing/2014/main" id="{B1461601-260D-4317-AE33-C332C21CF703}"/>
              </a:ext>
            </a:extLst>
          </p:cNvPr>
          <p:cNvSpPr txBox="1"/>
          <p:nvPr/>
        </p:nvSpPr>
        <p:spPr>
          <a:xfrm>
            <a:off x="8712232" y="838200"/>
            <a:ext cx="454297"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solidFill>
                  <a:schemeClr val="tx1">
                    <a:lumMod val="50000"/>
                  </a:schemeClr>
                </a:solidFill>
                <a:latin typeface="Segoe UI Semilight"/>
              </a:rPr>
              <a:pPr defTabSz="685845">
                <a:lnSpc>
                  <a:spcPct val="90000"/>
                </a:lnSpc>
                <a:spcAft>
                  <a:spcPts val="441"/>
                </a:spcAft>
                <a:defRPr/>
              </a:pPr>
              <a:t>35</a:t>
            </a:fld>
            <a:endParaRPr lang="en-US" sz="1324" dirty="0">
              <a:solidFill>
                <a:schemeClr val="tx1">
                  <a:lumMod val="50000"/>
                </a:schemeClr>
              </a:solidFill>
              <a:latin typeface="Segoe UI Semilight"/>
            </a:endParaRPr>
          </a:p>
        </p:txBody>
      </p:sp>
    </p:spTree>
    <p:extLst>
      <p:ext uri="{BB962C8B-B14F-4D97-AF65-F5344CB8AC3E}">
        <p14:creationId xmlns:p14="http://schemas.microsoft.com/office/powerpoint/2010/main" val="9198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470309" y="1220129"/>
            <a:ext cx="8741880" cy="674653"/>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370009" y="2028336"/>
            <a:ext cx="8460009" cy="2432333"/>
          </a:xfrm>
        </p:spPr>
        <p:txBody>
          <a:bodyPr/>
          <a:lstStyle/>
          <a:p>
            <a:r>
              <a:rPr lang="en-US" sz="1765" dirty="0">
                <a:solidFill>
                  <a:schemeClr val="bg1">
                    <a:lumMod val="95000"/>
                  </a:schemeClr>
                </a:solidFill>
              </a:rPr>
              <a:t>A combination of appropriate process (e.g. TDSP), tools (e.g. AML) and data-platforms (e.g. Spark, DSVM) is important for efficient development and deployment of AI solutions</a:t>
            </a:r>
          </a:p>
          <a:p>
            <a:pPr lvl="1"/>
            <a:r>
              <a:rPr lang="en-US" sz="1324" dirty="0">
                <a:solidFill>
                  <a:srgbClr val="99FF66"/>
                </a:solidFill>
                <a:latin typeface="+mj-lt"/>
              </a:rPr>
              <a:t>TDSP – process</a:t>
            </a:r>
          </a:p>
          <a:p>
            <a:pPr lvl="1"/>
            <a:r>
              <a:rPr lang="en-US" sz="1324" dirty="0">
                <a:solidFill>
                  <a:srgbClr val="99FF66"/>
                </a:solidFill>
                <a:latin typeface="+mj-lt"/>
              </a:rPr>
              <a:t>AML – tool</a:t>
            </a:r>
          </a:p>
          <a:p>
            <a:pPr lvl="1"/>
            <a:r>
              <a:rPr lang="en-US" sz="1324" dirty="0">
                <a:solidFill>
                  <a:srgbClr val="99FF66"/>
                </a:solidFill>
                <a:latin typeface="+mj-lt"/>
              </a:rPr>
              <a:t>Azure services as platforms</a:t>
            </a:r>
          </a:p>
          <a:p>
            <a:endParaRPr lang="en-US" sz="1765" dirty="0">
              <a:solidFill>
                <a:schemeClr val="bg1">
                  <a:lumMod val="95000"/>
                </a:schemeClr>
              </a:solidFill>
            </a:endParaRPr>
          </a:p>
          <a:p>
            <a:r>
              <a:rPr lang="en-US" sz="1765"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8830018" y="819587"/>
            <a:ext cx="425443"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36</a:t>
            </a:fld>
            <a:endParaRPr lang="en-US" sz="1324" dirty="0">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846" y="2476549"/>
            <a:ext cx="7507558" cy="856773"/>
          </a:xfrm>
        </p:spPr>
        <p:txBody>
          <a:bodyPr/>
          <a:lstStyle/>
          <a:p>
            <a:r>
              <a:rPr lang="en-US" sz="4853"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352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451091" cy="400627"/>
          </a:xfrm>
          <a:prstGeom prst="rect">
            <a:avLst/>
          </a:prstGeom>
          <a:noFill/>
        </p:spPr>
        <p:txBody>
          <a:bodyPr wrap="none" lIns="134464" tIns="107571" rIns="134464" bIns="107571" rtlCol="0">
            <a:spAutoFit/>
          </a:bodyPr>
          <a:lstStyle/>
          <a:p>
            <a:pPr defTabSz="685845">
              <a:lnSpc>
                <a:spcPct val="90000"/>
              </a:lnSpc>
              <a:spcAft>
                <a:spcPts val="441"/>
              </a:spcAft>
              <a:defRPr/>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defRPr/>
              </a:pPr>
              <a:t>37</a:t>
            </a:fld>
            <a:endParaRPr lang="en-US" sz="1324" dirty="0">
              <a:gradFill>
                <a:gsLst>
                  <a:gs pos="2917">
                    <a:srgbClr val="FFFFFF"/>
                  </a:gs>
                  <a:gs pos="30000">
                    <a:srgbClr val="FFFFFF"/>
                  </a:gs>
                </a:gsLst>
                <a:lin ang="5400000" scaled="0"/>
              </a:gradFill>
              <a:latin typeface="Segoe UI Semilight"/>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685800" y="3200400"/>
            <a:ext cx="4502521" cy="1297410"/>
          </a:xfrm>
          <a:prstGeom prst="rect">
            <a:avLst/>
          </a:prstGeom>
          <a:noFill/>
        </p:spPr>
        <p:txBody>
          <a:bodyPr wrap="none" lIns="134464" tIns="107571" rIns="134464" bIns="107571" rtlCol="0">
            <a:spAutoFit/>
          </a:bodyPr>
          <a:lstStyle/>
          <a:p>
            <a:pPr defTabSz="685845">
              <a:lnSpc>
                <a:spcPct val="90000"/>
              </a:lnSpc>
              <a:spcAft>
                <a:spcPts val="441"/>
              </a:spcAft>
            </a:pPr>
            <a:r>
              <a:rPr lang="en-US" sz="2353" spc="74" dirty="0">
                <a:solidFill>
                  <a:srgbClr val="99FF99"/>
                </a:solidFill>
                <a:latin typeface="Segoe UI Semilight"/>
              </a:rPr>
              <a:t>https://aka.ms/tdsp</a:t>
            </a:r>
          </a:p>
          <a:p>
            <a:pPr defTabSz="685845">
              <a:lnSpc>
                <a:spcPct val="90000"/>
              </a:lnSpc>
              <a:spcAft>
                <a:spcPts val="441"/>
              </a:spcAft>
            </a:pPr>
            <a:r>
              <a:rPr lang="en-US" sz="2353" spc="74" dirty="0">
                <a:solidFill>
                  <a:srgbClr val="99FF99"/>
                </a:solidFill>
                <a:latin typeface="Segoe UI Semilight"/>
              </a:rPr>
              <a:t>tdsp-feedback@microsoft.com</a:t>
            </a:r>
          </a:p>
          <a:p>
            <a:pPr defTabSz="685845">
              <a:lnSpc>
                <a:spcPct val="90000"/>
              </a:lnSpc>
              <a:spcAft>
                <a:spcPts val="441"/>
              </a:spcAft>
            </a:pPr>
            <a:endParaRPr lang="en-US" sz="2353" dirty="0">
              <a:solidFill>
                <a:srgbClr val="99FF99"/>
              </a:solidFill>
              <a:latin typeface="Segoe UI Semilight"/>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594115" y="4672486"/>
            <a:ext cx="5328516"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solidFill>
                  <a:srgbClr val="FFB900">
                    <a:lumMod val="20000"/>
                    <a:lumOff val="80000"/>
                  </a:srgbClr>
                </a:solidFill>
                <a:latin typeface="Segoe UI Semilight"/>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9324" y="2271531"/>
            <a:ext cx="4222823" cy="2140073"/>
          </a:xfrm>
        </p:spPr>
        <p:txBody>
          <a:bodyPr/>
          <a:lstStyle/>
          <a:p>
            <a:r>
              <a:rPr lang="en-US" sz="2941"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2941" dirty="0">
                <a:latin typeface="Segoe UI Semilight" panose="020B0402040204020203" pitchFamily="34" charset="0"/>
                <a:ea typeface="Segoe UI Emoji" panose="020B0502040204020203" pitchFamily="34" charset="0"/>
                <a:cs typeface="Segoe UI Semilight" panose="020B0402040204020203" pitchFamily="34" charset="0"/>
              </a:rPr>
            </a:br>
            <a:r>
              <a:rPr lang="en-US" sz="2059" dirty="0">
                <a:solidFill>
                  <a:schemeClr val="tx1">
                    <a:lumMod val="85000"/>
                  </a:schemeClr>
                </a:solidFill>
                <a:ea typeface="Times New Roman" panose="02020603050405020304" pitchFamily="18" charset="0"/>
              </a:rPr>
              <a:t>Agile and iterative process to develop, deploy and manage AI applications on the cloud</a:t>
            </a:r>
            <a:br>
              <a:rPr lang="en-US" sz="2059" dirty="0">
                <a:solidFill>
                  <a:schemeClr val="tx1">
                    <a:lumMod val="75000"/>
                  </a:schemeClr>
                </a:solidFill>
              </a:rPr>
            </a:br>
            <a:endParaRPr lang="en-US" sz="2059"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FFFFFF"/>
                    </a:gs>
                    <a:gs pos="30000">
                      <a:srgbClr val="FFFFFF"/>
                    </a:gs>
                  </a:gsLst>
                  <a:lin ang="5400000" scaled="0"/>
                </a:gradFill>
                <a:latin typeface="Segoe UI Semilight"/>
              </a:rPr>
              <a:pPr defTabSz="685845">
                <a:lnSpc>
                  <a:spcPct val="90000"/>
                </a:lnSpc>
                <a:spcAft>
                  <a:spcPts val="441"/>
                </a:spcAft>
              </a:pPr>
              <a:t>4</a:t>
            </a:fld>
            <a:endParaRPr lang="en-US" sz="1324" dirty="0">
              <a:gradFill>
                <a:gsLst>
                  <a:gs pos="2917">
                    <a:srgbClr val="FFFFFF"/>
                  </a:gs>
                  <a:gs pos="30000">
                    <a:srgbClr val="FFFFFF"/>
                  </a:gs>
                </a:gsLst>
                <a:lin ang="5400000" scaled="0"/>
              </a:gradFill>
              <a:latin typeface="Segoe UI Semilight"/>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650142" y="4377201"/>
            <a:ext cx="3668825" cy="819466"/>
            <a:chOff x="808037" y="4729603"/>
            <a:chExt cx="4989856" cy="1114531"/>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239858" cy="556561"/>
            </a:xfrm>
            <a:prstGeom prst="rect">
              <a:avLst/>
            </a:prstGeom>
          </p:spPr>
          <p:txBody>
            <a:bodyPr wrap="none">
              <a:spAutoFit/>
            </a:bodyPr>
            <a:lstStyle/>
            <a:p>
              <a:pPr defTabSz="685845"/>
              <a:r>
                <a:rPr lang="en-US" sz="2059" dirty="0">
                  <a:solidFill>
                    <a:srgbClr val="99FF99"/>
                  </a:solidFill>
                  <a:latin typeface="Segoe UI Semilight"/>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89856" cy="556561"/>
            </a:xfrm>
            <a:prstGeom prst="rect">
              <a:avLst/>
            </a:prstGeom>
          </p:spPr>
          <p:txBody>
            <a:bodyPr wrap="none">
              <a:spAutoFit/>
            </a:bodyPr>
            <a:lstStyle/>
            <a:p>
              <a:pPr defTabSz="685845"/>
              <a:r>
                <a:rPr lang="en-US" sz="2059" dirty="0">
                  <a:solidFill>
                    <a:srgbClr val="99FF99"/>
                  </a:solidFill>
                  <a:latin typeface="Segoe UI Semilight"/>
                </a:rPr>
                <a:t>tdsp-feedback@microsoft.com</a:t>
              </a:r>
            </a:p>
          </p:txBody>
        </p:sp>
      </p:grpSp>
      <p:graphicFrame>
        <p:nvGraphicFramePr>
          <p:cNvPr id="23" name="Diagram 22">
            <a:extLst>
              <a:ext uri="{FF2B5EF4-FFF2-40B4-BE49-F238E27FC236}">
                <a16:creationId xmlns:a16="http://schemas.microsoft.com/office/drawing/2014/main" id="{97EF799C-2F1C-44F9-AF6F-9B700D2EAB79}"/>
              </a:ext>
            </a:extLst>
          </p:cNvPr>
          <p:cNvGraphicFramePr/>
          <p:nvPr>
            <p:extLst>
              <p:ext uri="{D42A27DB-BD31-4B8C-83A1-F6EECF244321}">
                <p14:modId xmlns:p14="http://schemas.microsoft.com/office/powerpoint/2010/main" val="545212268"/>
              </p:ext>
            </p:extLst>
          </p:nvPr>
        </p:nvGraphicFramePr>
        <p:xfrm>
          <a:off x="4504982" y="2133600"/>
          <a:ext cx="4639018" cy="3287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7102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362191" y="1916283"/>
            <a:ext cx="4706230" cy="3641726"/>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297291" y="780159"/>
            <a:ext cx="8741880" cy="674653"/>
          </a:xfrm>
        </p:spPr>
        <p:txBody>
          <a:bodyPr/>
          <a:lstStyle/>
          <a:p>
            <a:r>
              <a:rPr lang="en-US" sz="2941" dirty="0">
                <a:solidFill>
                  <a:schemeClr val="accent4">
                    <a:lumMod val="75000"/>
                  </a:schemeClr>
                </a:solidFill>
              </a:rPr>
              <a:t>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5307508" y="2899994"/>
            <a:ext cx="3620716" cy="1610697"/>
          </a:xfrm>
        </p:spPr>
        <p:txBody>
          <a:bodyPr/>
          <a:lstStyle/>
          <a:p>
            <a:pPr marL="0" indent="0">
              <a:buNone/>
            </a:pPr>
            <a:r>
              <a:rPr lang="en-US" sz="2059"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525160" y="2028336"/>
            <a:ext cx="4439026" cy="3366232"/>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1511377419"/>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p>
                <a:pPr algn="ctr" defTabSz="555629">
                  <a:lnSpc>
                    <a:spcPct val="90000"/>
                  </a:lnSpc>
                  <a:spcBef>
                    <a:spcPct val="0"/>
                  </a:spcBef>
                  <a:spcAft>
                    <a:spcPct val="35000"/>
                  </a:spcAft>
                </a:pPr>
                <a:r>
                  <a:rPr lang="en-US" sz="1176" dirty="0">
                    <a:solidFill>
                      <a:prstClr val="white"/>
                    </a:solidFill>
                    <a:latin typeface="Segoe UI Ligh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7979" tIns="38845" rIns="67979" bIns="38845" numCol="1" spcCol="1270" anchor="ctr" anchorCtr="0">
                <a:noAutofit/>
              </a:bodyPr>
              <a:lstStyle/>
              <a:p>
                <a:pPr algn="ctr" defTabSz="424893">
                  <a:lnSpc>
                    <a:spcPct val="90000"/>
                  </a:lnSpc>
                  <a:spcBef>
                    <a:spcPct val="0"/>
                  </a:spcBef>
                  <a:spcAft>
                    <a:spcPct val="35000"/>
                  </a:spcAft>
                </a:pPr>
                <a:r>
                  <a:rPr lang="en-US" sz="1176" dirty="0">
                    <a:solidFill>
                      <a:srgbClr val="FFFFFF"/>
                    </a:solidFill>
                    <a:latin typeface="Segoe UI Ligh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984" tIns="50984" rIns="67979" bIns="76476" numCol="1" spcCol="1270" anchor="t" anchorCtr="0">
                <a:noAutofit/>
              </a:bodyPr>
              <a:lstStyle/>
              <a:p>
                <a:pPr marL="84045" lvl="1" indent="-84045" defTabSz="424893">
                  <a:lnSpc>
                    <a:spcPct val="90000"/>
                  </a:lnSpc>
                  <a:spcBef>
                    <a:spcPct val="0"/>
                  </a:spcBef>
                  <a:spcAft>
                    <a:spcPct val="15000"/>
                  </a:spcAft>
                  <a:buFontTx/>
                  <a:buChar char="•"/>
                </a:pPr>
                <a:r>
                  <a:rPr lang="en-US" sz="1029" dirty="0">
                    <a:solidFill>
                      <a:srgbClr val="353535">
                        <a:hueOff val="0"/>
                        <a:satOff val="0"/>
                        <a:lumOff val="0"/>
                        <a:alphaOff val="0"/>
                      </a:srgbClr>
                    </a:solidFill>
                    <a:latin typeface="Segoe UI Ligh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5</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268702" y="1165043"/>
            <a:ext cx="8741880" cy="1065672"/>
          </a:xfrm>
        </p:spPr>
        <p:txBody>
          <a:bodyPr/>
          <a:lstStyle/>
          <a:p>
            <a:r>
              <a:rPr lang="en-US" sz="2941"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8830018" y="819587"/>
            <a:ext cx="35651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6</a:t>
            </a:fld>
            <a:endParaRPr lang="en-US" sz="1324" dirty="0">
              <a:gradFill>
                <a:gsLst>
                  <a:gs pos="2917">
                    <a:srgbClr val="353535"/>
                  </a:gs>
                  <a:gs pos="30000">
                    <a:srgbClr val="353535"/>
                  </a:gs>
                </a:gsLst>
                <a:lin ang="5400000" scaled="0"/>
              </a:gradFill>
              <a:latin typeface="Segoe UI Semilight"/>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01929" y="2105017"/>
            <a:ext cx="8690190" cy="1975028"/>
          </a:xfrm>
        </p:spPr>
        <p:txBody>
          <a:bodyPr/>
          <a:lstStyle/>
          <a:p>
            <a:pPr>
              <a:buFont typeface="Courier New" panose="02070309020205020404" pitchFamily="49" charset="0"/>
              <a:buChar char="o"/>
            </a:pPr>
            <a:r>
              <a:rPr lang="en-US" sz="1912"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1912" dirty="0"/>
          </a:p>
          <a:p>
            <a:pPr>
              <a:buFont typeface="Courier New" panose="02070309020205020404" pitchFamily="49" charset="0"/>
              <a:buChar char="o"/>
            </a:pPr>
            <a:r>
              <a:rPr lang="en-US" sz="1912" dirty="0"/>
              <a:t> Data Science has unique complexity – but can learn standardized processes from DevOps</a:t>
            </a:r>
          </a:p>
          <a:p>
            <a:pPr>
              <a:buFont typeface="Courier New" panose="02070309020205020404" pitchFamily="49" charset="0"/>
              <a:buChar char="o"/>
            </a:pPr>
            <a:endParaRPr lang="en-US" sz="2059"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2723124" y="3877213"/>
            <a:ext cx="3511894" cy="2011939"/>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455205" y="1148606"/>
            <a:ext cx="8741880" cy="674653"/>
          </a:xfrm>
        </p:spPr>
        <p:txBody>
          <a:bodyPr/>
          <a:lstStyle/>
          <a:p>
            <a:r>
              <a:rPr lang="en-US" sz="2941"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455206" y="1932735"/>
            <a:ext cx="8235330" cy="1040285"/>
          </a:xfrm>
        </p:spPr>
        <p:txBody>
          <a:bodyPr/>
          <a:lstStyle/>
          <a:p>
            <a:pPr marL="0" indent="0">
              <a:buNone/>
            </a:pPr>
            <a:r>
              <a:rPr lang="en-US" sz="2059" dirty="0">
                <a:solidFill>
                  <a:schemeClr val="bg2">
                    <a:lumMod val="25000"/>
                  </a:schemeClr>
                </a:solidFill>
                <a:latin typeface="+mn-lt"/>
              </a:rPr>
              <a:t>Integrate </a:t>
            </a:r>
            <a:r>
              <a:rPr lang="en-US" sz="2059" dirty="0">
                <a:solidFill>
                  <a:schemeClr val="accent4">
                    <a:lumMod val="50000"/>
                  </a:schemeClr>
                </a:solidFill>
                <a:latin typeface="+mn-lt"/>
              </a:rPr>
              <a:t>DevOps</a:t>
            </a:r>
            <a:r>
              <a:rPr lang="en-US" sz="2059" dirty="0">
                <a:solidFill>
                  <a:schemeClr val="bg2">
                    <a:lumMod val="50000"/>
                  </a:schemeClr>
                </a:solidFill>
                <a:latin typeface="+mn-lt"/>
              </a:rPr>
              <a:t> </a:t>
            </a:r>
            <a:r>
              <a:rPr lang="en-US" sz="2059" dirty="0">
                <a:solidFill>
                  <a:schemeClr val="bg2">
                    <a:lumMod val="25000"/>
                  </a:schemeClr>
                </a:solidFill>
                <a:latin typeface="+mn-lt"/>
              </a:rPr>
              <a:t>with </a:t>
            </a:r>
            <a:r>
              <a:rPr lang="en-US" sz="2059" dirty="0">
                <a:solidFill>
                  <a:schemeClr val="accent1">
                    <a:lumMod val="75000"/>
                  </a:schemeClr>
                </a:solidFill>
                <a:latin typeface="+mn-lt"/>
              </a:rPr>
              <a:t>data science workflows </a:t>
            </a:r>
            <a:r>
              <a:rPr lang="en-US" sz="2059"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8830018" y="819587"/>
            <a:ext cx="361322"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7</a:t>
            </a:fld>
            <a:endParaRPr lang="en-US" sz="1324" dirty="0">
              <a:gradFill>
                <a:gsLst>
                  <a:gs pos="2917">
                    <a:srgbClr val="353535"/>
                  </a:gs>
                  <a:gs pos="3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538089" y="3092841"/>
            <a:ext cx="7994273" cy="2577221"/>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821951"/>
                <a:chOff x="963499" y="3384006"/>
                <a:chExt cx="9434477" cy="2821951"/>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8" y="3485634"/>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099" y="3467816"/>
                  <a:ext cx="644038" cy="738655"/>
                </a:xfrm>
                <a:prstGeom prst="rect">
                  <a:avLst/>
                </a:prstGeom>
                <a:noFill/>
              </p:spPr>
              <p:txBody>
                <a:bodyPr wrap="none" lIns="134464" tIns="107571" rIns="134464" bIns="107571" rtlCol="0">
                  <a:spAutoFit/>
                </a:bodyPr>
                <a:lstStyle/>
                <a:p>
                  <a:pPr defTabSz="685845">
                    <a:lnSpc>
                      <a:spcPct val="90000"/>
                    </a:lnSpc>
                    <a:spcAft>
                      <a:spcPts val="441"/>
                    </a:spcAft>
                  </a:pPr>
                  <a:r>
                    <a:rPr lang="en-US" sz="2353" dirty="0">
                      <a:gradFill>
                        <a:gsLst>
                          <a:gs pos="2917">
                            <a:srgbClr val="353535"/>
                          </a:gs>
                          <a:gs pos="30000">
                            <a:srgbClr val="353535"/>
                          </a:gs>
                        </a:gsLst>
                        <a:lin ang="5400000" scaled="0"/>
                      </a:gradFill>
                      <a:latin typeface="Segoe UI Semilight"/>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0"/>
                  <a:ext cx="3434991" cy="1751836"/>
                </a:xfrm>
                <a:prstGeom prst="rect">
                  <a:avLst/>
                </a:prstGeom>
                <a:noFill/>
              </p:spPr>
              <p:txBody>
                <a:bodyPr wrap="square" lIns="134464" tIns="107571" rIns="134464" bIns="107571" rtlCol="0">
                  <a:spAutoFit/>
                </a:bodyPr>
                <a:lstStyle/>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ingestion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Data exploration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Modeling (experimentation)</a:t>
                  </a:r>
                </a:p>
                <a:p>
                  <a:pPr marL="210112" indent="-210112" defTabSz="685845">
                    <a:lnSpc>
                      <a:spcPct val="90000"/>
                    </a:lnSpc>
                    <a:spcAft>
                      <a:spcPts val="441"/>
                    </a:spcAft>
                    <a:buFont typeface="Courier New" panose="02070309020205020404" pitchFamily="49" charset="0"/>
                    <a:buChar char="o"/>
                  </a:pPr>
                  <a:r>
                    <a:rPr lang="en-US" sz="1324" dirty="0">
                      <a:gradFill>
                        <a:gsLst>
                          <a:gs pos="2917">
                            <a:srgbClr val="353535"/>
                          </a:gs>
                          <a:gs pos="30000">
                            <a:srgbClr val="353535"/>
                          </a:gs>
                        </a:gsLst>
                        <a:lin ang="5400000" scaled="0"/>
                      </a:gradFill>
                      <a:latin typeface="Segoe UI Ligh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88457"/>
                </a:xfrm>
                <a:prstGeom prst="rect">
                  <a:avLst/>
                </a:prstGeom>
              </p:spPr>
              <p:txBody>
                <a:bodyPr wrap="square">
                  <a:spAutoFit/>
                </a:bodyPr>
                <a:lstStyle/>
                <a:p>
                  <a:pPr marL="252134" indent="-252134" defTabSz="685845">
                    <a:buFont typeface="Courier New" panose="02070309020205020404" pitchFamily="49" charset="0"/>
                    <a:buChar char="o"/>
                  </a:pPr>
                  <a:r>
                    <a:rPr lang="en-US" sz="1324" dirty="0">
                      <a:solidFill>
                        <a:srgbClr val="E6E6E6">
                          <a:lumMod val="25000"/>
                        </a:srgbClr>
                      </a:solidFill>
                      <a:latin typeface="Segoe UI Light"/>
                    </a:rPr>
                    <a:t>Infrastructure as Code (IaC)</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Build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Test</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CI / CD</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Release management </a:t>
                  </a:r>
                </a:p>
                <a:p>
                  <a:pPr marL="252134" indent="-252134" defTabSz="685845" fontAlgn="ctr">
                    <a:buFont typeface="Courier New" panose="02070309020205020404" pitchFamily="49" charset="0"/>
                    <a:buChar char="o"/>
                  </a:pPr>
                  <a:r>
                    <a:rPr lang="en-US" sz="1324" dirty="0">
                      <a:solidFill>
                        <a:srgbClr val="E6E6E6">
                          <a:lumMod val="25000"/>
                        </a:srgbClr>
                      </a:solidFill>
                      <a:latin typeface="Segoe UI Ligh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02120" y="635382"/>
            <a:ext cx="8741880" cy="674653"/>
          </a:xfrm>
        </p:spPr>
        <p:txBody>
          <a:bodyPr/>
          <a:lstStyle/>
          <a:p>
            <a:r>
              <a:rPr lang="en-US" sz="2941"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6308823" y="2789556"/>
            <a:ext cx="3026648" cy="1915333"/>
          </a:xfrm>
        </p:spPr>
        <p:txBody>
          <a:bodyPr/>
          <a:lstStyle/>
          <a:p>
            <a:pPr marL="127235" indent="-127235">
              <a:spcAft>
                <a:spcPts val="441"/>
              </a:spcAft>
            </a:pPr>
            <a:r>
              <a:rPr lang="en-US" sz="2353" dirty="0">
                <a:solidFill>
                  <a:schemeClr val="accent6">
                    <a:lumMod val="10000"/>
                  </a:schemeClr>
                </a:solidFill>
              </a:rPr>
              <a:t>Primary stages:</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Business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Data Acquisition and Understanding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Modeling</a:t>
            </a:r>
          </a:p>
          <a:p>
            <a:pPr marL="377034" lvl="1" indent="-210112">
              <a:spcAft>
                <a:spcPts val="441"/>
              </a:spcAft>
              <a:buFont typeface="Courier New" panose="02070309020205020404" pitchFamily="49" charset="0"/>
              <a:buChar char="o"/>
            </a:pPr>
            <a:r>
              <a:rPr lang="en-US" sz="1471"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544229" y="1860257"/>
            <a:ext cx="5596514" cy="3865832"/>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8830018" y="819587"/>
            <a:ext cx="425443"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8</a:t>
            </a:fld>
            <a:endParaRPr lang="en-US" sz="1324"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122112" y="634103"/>
            <a:ext cx="8741880" cy="826370"/>
          </a:xfrm>
        </p:spPr>
        <p:txBody>
          <a:bodyPr/>
          <a:lstStyle/>
          <a:p>
            <a:r>
              <a:rPr lang="en-US" sz="2941" dirty="0">
                <a:solidFill>
                  <a:schemeClr val="accent4">
                    <a:lumMod val="75000"/>
                  </a:schemeClr>
                </a:solidFill>
              </a:rPr>
              <a:t>TDSP lifecycle stages can be integrated with specific deliverables &amp; checkpoints – Templates available</a:t>
            </a:r>
          </a:p>
        </p:txBody>
      </p:sp>
      <p:sp>
        <p:nvSpPr>
          <p:cNvPr id="10" name="TextBox 9">
            <a:extLst>
              <a:ext uri="{FF2B5EF4-FFF2-40B4-BE49-F238E27FC236}">
                <a16:creationId xmlns:a16="http://schemas.microsoft.com/office/drawing/2014/main" id="{8337D6B3-D1CB-4AFD-A6A8-C6C6DAA28B7A}"/>
              </a:ext>
            </a:extLst>
          </p:cNvPr>
          <p:cNvSpPr txBox="1"/>
          <p:nvPr/>
        </p:nvSpPr>
        <p:spPr>
          <a:xfrm>
            <a:off x="8830018" y="819587"/>
            <a:ext cx="399794" cy="400627"/>
          </a:xfrm>
          <a:prstGeom prst="rect">
            <a:avLst/>
          </a:prstGeom>
          <a:noFill/>
        </p:spPr>
        <p:txBody>
          <a:bodyPr wrap="none" lIns="134464" tIns="107571" rIns="134464" bIns="107571" rtlCol="0">
            <a:spAutoFit/>
          </a:bodyPr>
          <a:lstStyle/>
          <a:p>
            <a:pPr defTabSz="685845">
              <a:lnSpc>
                <a:spcPct val="90000"/>
              </a:lnSpc>
              <a:spcAft>
                <a:spcPts val="441"/>
              </a:spcAft>
            </a:pPr>
            <a:fld id="{221EA3FC-6ECF-4BC1-A31B-DE2BAFB4B974}" type="slidenum">
              <a:rPr lang="en-US" sz="1324">
                <a:gradFill>
                  <a:gsLst>
                    <a:gs pos="2917">
                      <a:srgbClr val="353535"/>
                    </a:gs>
                    <a:gs pos="30000">
                      <a:srgbClr val="353535"/>
                    </a:gs>
                  </a:gsLst>
                  <a:lin ang="5400000" scaled="0"/>
                </a:gradFill>
                <a:latin typeface="Segoe UI Semilight"/>
              </a:rPr>
              <a:pPr defTabSz="685845">
                <a:lnSpc>
                  <a:spcPct val="90000"/>
                </a:lnSpc>
                <a:spcAft>
                  <a:spcPts val="441"/>
                </a:spcAft>
              </a:pPr>
              <a:t>9</a:t>
            </a:fld>
            <a:endParaRPr lang="en-US" sz="1324" dirty="0">
              <a:gradFill>
                <a:gsLst>
                  <a:gs pos="2917">
                    <a:srgbClr val="353535"/>
                  </a:gs>
                  <a:gs pos="30000">
                    <a:srgbClr val="353535"/>
                  </a:gs>
                </a:gsLst>
                <a:lin ang="5400000" scaled="0"/>
              </a:gradFill>
              <a:latin typeface="Segoe UI Semilight"/>
            </a:endParaRPr>
          </a:p>
        </p:txBody>
      </p:sp>
      <p:pic>
        <p:nvPicPr>
          <p:cNvPr id="3" name="Picture 2">
            <a:extLst>
              <a:ext uri="{FF2B5EF4-FFF2-40B4-BE49-F238E27FC236}">
                <a16:creationId xmlns:a16="http://schemas.microsoft.com/office/drawing/2014/main" id="{8B8EDA0D-47B0-4F5B-BEC1-BB00E2E1B03A}"/>
              </a:ext>
            </a:extLst>
          </p:cNvPr>
          <p:cNvPicPr>
            <a:picLocks noChangeAspect="1"/>
          </p:cNvPicPr>
          <p:nvPr/>
        </p:nvPicPr>
        <p:blipFill>
          <a:blip r:embed="rId3"/>
          <a:stretch>
            <a:fillRect/>
          </a:stretch>
        </p:blipFill>
        <p:spPr>
          <a:xfrm>
            <a:off x="0" y="2937041"/>
            <a:ext cx="9144000" cy="2689412"/>
          </a:xfrm>
          <a:prstGeom prst="rect">
            <a:avLst/>
          </a:prstGeom>
        </p:spPr>
      </p:pic>
    </p:spTree>
    <p:extLst>
      <p:ext uri="{BB962C8B-B14F-4D97-AF65-F5344CB8AC3E}">
        <p14:creationId xmlns:p14="http://schemas.microsoft.com/office/powerpoint/2010/main" val="14721125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23494</TotalTime>
  <Words>2070</Words>
  <Application>Microsoft Office PowerPoint</Application>
  <PresentationFormat>On-screen Show (4:3)</PresentationFormat>
  <Paragraphs>356</Paragraphs>
  <Slides>37</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37</vt:i4>
      </vt:variant>
    </vt:vector>
  </HeadingPairs>
  <TitlesOfParts>
    <vt:vector size="52" baseType="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Trebuchet MS</vt:lpstr>
      <vt:lpstr>Wingdings</vt:lpstr>
      <vt:lpstr>Office Theme</vt:lpstr>
      <vt:lpstr>5-50109_Microsoft_Dark_Template</vt:lpstr>
      <vt:lpstr>5-50109_Microsoft_Light_Template</vt:lpstr>
      <vt:lpstr>PowerPoint Presentation</vt:lpstr>
      <vt:lpstr>Developing and deploying NLP services on the cloud using Azure ML and the Team Data Science Process Sentiment Classification &amp; Entity Recognition</vt:lpstr>
      <vt:lpstr>Agenda</vt:lpstr>
      <vt:lpstr>Team Data Science Process (TDSP) Agile and iterative process to develop, deploy and manage AI applications on the cloud </vt:lpstr>
      <vt:lpstr>Process challenge in Data Science</vt:lpstr>
      <vt:lpstr>Data Science can borrow processes from DevOps</vt:lpstr>
      <vt:lpstr>TDSP objective</vt:lpstr>
      <vt:lpstr>Data Science lifecycle</vt:lpstr>
      <vt:lpstr>TDSP lifecycle stages can be integrated with specific deliverables &amp; checkpoints – Templates available</vt:lpstr>
      <vt:lpstr>Shared and distributed infrastructure &amp; toolkits</vt:lpstr>
      <vt:lpstr>Agile work planning and execution template</vt:lpstr>
      <vt:lpstr>Collaborative development guidelines</vt:lpstr>
      <vt:lpstr>Custom Build Tasks</vt:lpstr>
      <vt:lpstr>TDSP documentation: https://aka.ms/tdsp</vt:lpstr>
      <vt:lpstr>TDSP trainings</vt:lpstr>
      <vt:lpstr>Azure Machine Learning</vt:lpstr>
      <vt:lpstr>PowerPoint Presentation</vt:lpstr>
      <vt:lpstr>Deploy everywhere</vt:lpstr>
      <vt:lpstr>Use what you want</vt:lpstr>
      <vt:lpstr>Using TDSP with Azure Machine Learning</vt:lpstr>
      <vt:lpstr>TDSP – AML worked-out samples in AI</vt:lpstr>
      <vt:lpstr>Developing &amp; deploying NLP services on Azure</vt:lpstr>
      <vt:lpstr>NLP Sample:   Sentiment classification</vt:lpstr>
      <vt:lpstr>Use case introduction: Twitter sentiment prediction</vt:lpstr>
      <vt:lpstr>Analysis strategy</vt:lpstr>
      <vt:lpstr>Word embedding generation</vt:lpstr>
      <vt:lpstr>Supervised embedding generation using CNN</vt:lpstr>
      <vt:lpstr>Model evaluation: Sentiment-specific word embeddings (SSWE) improves classification of sentiments</vt:lpstr>
      <vt:lpstr>Model deployment</vt:lpstr>
      <vt:lpstr>NLP Sample:   Named entity recognition (NER)</vt:lpstr>
      <vt:lpstr>Use case introduction: Biomedical named entity recognition using LSTMs</vt:lpstr>
      <vt:lpstr>Architecture: Data pipeline and experimental setup</vt:lpstr>
      <vt:lpstr>Word2Vec &amp; Bi-directional LSTM model architecture</vt:lpstr>
      <vt:lpstr>Bi-directional LSTM for NER</vt:lpstr>
      <vt:lpstr>Biomedical NER model evaluation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sekhar</dc:creator>
  <cp:lastModifiedBy>Debraj GuhaThakurta</cp:lastModifiedBy>
  <cp:revision>188</cp:revision>
  <dcterms:created xsi:type="dcterms:W3CDTF">2014-07-16T08:41:13Z</dcterms:created>
  <dcterms:modified xsi:type="dcterms:W3CDTF">2018-04-22T05:56:02Z</dcterms:modified>
</cp:coreProperties>
</file>